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4"/>
  </p:notesMasterIdLst>
  <p:sldIdLst>
    <p:sldId id="259" r:id="rId2"/>
    <p:sldId id="275" r:id="rId3"/>
    <p:sldId id="276" r:id="rId4"/>
    <p:sldId id="273" r:id="rId5"/>
    <p:sldId id="278" r:id="rId6"/>
    <p:sldId id="269" r:id="rId7"/>
    <p:sldId id="279" r:id="rId8"/>
    <p:sldId id="271" r:id="rId9"/>
    <p:sldId id="286" r:id="rId10"/>
    <p:sldId id="280" r:id="rId11"/>
    <p:sldId id="270" r:id="rId12"/>
    <p:sldId id="287" r:id="rId13"/>
    <p:sldId id="281" r:id="rId14"/>
    <p:sldId id="284" r:id="rId15"/>
    <p:sldId id="282" r:id="rId16"/>
    <p:sldId id="289" r:id="rId17"/>
    <p:sldId id="285" r:id="rId18"/>
    <p:sldId id="283" r:id="rId19"/>
    <p:sldId id="288" r:id="rId20"/>
    <p:sldId id="290" r:id="rId21"/>
    <p:sldId id="264" r:id="rId22"/>
    <p:sldId id="268" r:id="rId23"/>
  </p:sldIdLst>
  <p:sldSz cx="9906000" cy="6858000" type="A4"/>
  <p:notesSz cx="6934200" cy="9220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DEF"/>
    <a:srgbClr val="ADC7F1"/>
    <a:srgbClr val="9ABAEE"/>
    <a:srgbClr val="82AAEA"/>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0" autoAdjust="0"/>
    <p:restoredTop sz="88351" autoAdjust="0"/>
  </p:normalViewPr>
  <p:slideViewPr>
    <p:cSldViewPr snapToGrid="0">
      <p:cViewPr>
        <p:scale>
          <a:sx n="70" d="100"/>
          <a:sy n="70" d="100"/>
        </p:scale>
        <p:origin x="-379" y="331"/>
      </p:cViewPr>
      <p:guideLst>
        <p:guide orient="horz" pos="2183"/>
        <p:guide pos="3840"/>
        <p:guide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19CBF1-C53E-4DFD-AE6B-B0153E4520F9}" type="doc">
      <dgm:prSet loTypeId="urn:microsoft.com/office/officeart/2005/8/layout/cycle6" loCatId="cycle" qsTypeId="urn:microsoft.com/office/officeart/2005/8/quickstyle/simple2" qsCatId="simple" csTypeId="urn:microsoft.com/office/officeart/2005/8/colors/colorful4" csCatId="colorful" phldr="1"/>
      <dgm:spPr/>
      <dgm:t>
        <a:bodyPr/>
        <a:lstStyle/>
        <a:p>
          <a:endParaRPr lang="es-NI"/>
        </a:p>
      </dgm:t>
    </dgm:pt>
    <dgm:pt modelId="{61097D6B-0944-4557-868D-6FC5CC76423A}">
      <dgm:prSet phldrT="[Texto]"/>
      <dgm:spPr/>
      <dgm:t>
        <a:bodyPr/>
        <a:lstStyle/>
        <a:p>
          <a:r>
            <a:rPr lang="es-NI" dirty="0" smtClean="0"/>
            <a:t>Acceso</a:t>
          </a:r>
          <a:endParaRPr lang="es-NI" dirty="0"/>
        </a:p>
      </dgm:t>
    </dgm:pt>
    <dgm:pt modelId="{77606A51-4F38-40EB-B72E-854CFB51B4E6}" type="parTrans" cxnId="{E68544C0-02C4-465F-B684-3EC73DA5712E}">
      <dgm:prSet/>
      <dgm:spPr/>
      <dgm:t>
        <a:bodyPr/>
        <a:lstStyle/>
        <a:p>
          <a:endParaRPr lang="es-NI"/>
        </a:p>
      </dgm:t>
    </dgm:pt>
    <dgm:pt modelId="{6473C947-27CC-4725-9179-5C703DABBCE1}" type="sibTrans" cxnId="{E68544C0-02C4-465F-B684-3EC73DA5712E}">
      <dgm:prSet/>
      <dgm:spPr/>
      <dgm:t>
        <a:bodyPr/>
        <a:lstStyle/>
        <a:p>
          <a:endParaRPr lang="es-NI"/>
        </a:p>
      </dgm:t>
    </dgm:pt>
    <dgm:pt modelId="{461315A5-0EB3-4D05-A51C-E04A9CD63CF5}">
      <dgm:prSet phldrT="[Texto]"/>
      <dgm:spPr/>
      <dgm:t>
        <a:bodyPr/>
        <a:lstStyle/>
        <a:p>
          <a:r>
            <a:rPr lang="es-NI" dirty="0" smtClean="0"/>
            <a:t>Servicios de  Calidad</a:t>
          </a:r>
          <a:endParaRPr lang="es-NI" dirty="0"/>
        </a:p>
      </dgm:t>
    </dgm:pt>
    <dgm:pt modelId="{6D4C740E-0FAA-4954-970C-A19F256140F1}" type="parTrans" cxnId="{04CA90B3-BAAE-4C4D-B953-8D13203F042F}">
      <dgm:prSet/>
      <dgm:spPr/>
      <dgm:t>
        <a:bodyPr/>
        <a:lstStyle/>
        <a:p>
          <a:endParaRPr lang="es-NI"/>
        </a:p>
      </dgm:t>
    </dgm:pt>
    <dgm:pt modelId="{39B33F78-9485-45C3-9125-69397DEED2B3}" type="sibTrans" cxnId="{04CA90B3-BAAE-4C4D-B953-8D13203F042F}">
      <dgm:prSet/>
      <dgm:spPr/>
      <dgm:t>
        <a:bodyPr/>
        <a:lstStyle/>
        <a:p>
          <a:endParaRPr lang="es-NI"/>
        </a:p>
      </dgm:t>
    </dgm:pt>
    <dgm:pt modelId="{395DD70C-2823-4559-9A63-1517F8111E38}">
      <dgm:prSet phldrT="[Texto]"/>
      <dgm:spPr/>
      <dgm:t>
        <a:bodyPr/>
        <a:lstStyle/>
        <a:p>
          <a:r>
            <a:rPr lang="es-NI" dirty="0" smtClean="0"/>
            <a:t>Precios justos</a:t>
          </a:r>
          <a:endParaRPr lang="es-NI" dirty="0"/>
        </a:p>
      </dgm:t>
    </dgm:pt>
    <dgm:pt modelId="{386AB3FC-D689-42E6-A2CE-CCBEC57593C2}" type="parTrans" cxnId="{261301C4-358B-4E12-83E4-3403E63FC7DA}">
      <dgm:prSet/>
      <dgm:spPr/>
      <dgm:t>
        <a:bodyPr/>
        <a:lstStyle/>
        <a:p>
          <a:endParaRPr lang="es-NI"/>
        </a:p>
      </dgm:t>
    </dgm:pt>
    <dgm:pt modelId="{28FF7665-7426-4238-B98E-C3ECE15FA155}" type="sibTrans" cxnId="{261301C4-358B-4E12-83E4-3403E63FC7DA}">
      <dgm:prSet/>
      <dgm:spPr/>
      <dgm:t>
        <a:bodyPr/>
        <a:lstStyle/>
        <a:p>
          <a:endParaRPr lang="es-NI"/>
        </a:p>
      </dgm:t>
    </dgm:pt>
    <dgm:pt modelId="{5D8E73FE-A760-467D-B9C8-5085C1FF08A7}">
      <dgm:prSet phldrT="[Texto]"/>
      <dgm:spPr/>
      <dgm:t>
        <a:bodyPr/>
        <a:lstStyle/>
        <a:p>
          <a:r>
            <a:rPr lang="es-NI" dirty="0" smtClean="0"/>
            <a:t>Empoderamiento de las TIC</a:t>
          </a:r>
          <a:endParaRPr lang="es-NI" dirty="0"/>
        </a:p>
      </dgm:t>
    </dgm:pt>
    <dgm:pt modelId="{93A97E5E-2C2C-4949-8ABA-233309BF3639}" type="parTrans" cxnId="{53FD1456-DCEC-4B9F-884C-FE08F56EBB99}">
      <dgm:prSet/>
      <dgm:spPr/>
      <dgm:t>
        <a:bodyPr/>
        <a:lstStyle/>
        <a:p>
          <a:endParaRPr lang="es-NI"/>
        </a:p>
      </dgm:t>
    </dgm:pt>
    <dgm:pt modelId="{99742231-C474-4D96-BEDF-0B749878BCC1}" type="sibTrans" cxnId="{53FD1456-DCEC-4B9F-884C-FE08F56EBB99}">
      <dgm:prSet/>
      <dgm:spPr/>
      <dgm:t>
        <a:bodyPr/>
        <a:lstStyle/>
        <a:p>
          <a:endParaRPr lang="es-NI"/>
        </a:p>
      </dgm:t>
    </dgm:pt>
    <dgm:pt modelId="{453F7CFC-B7C7-46E4-A9A9-7A7493C66CD7}" type="pres">
      <dgm:prSet presAssocID="{3619CBF1-C53E-4DFD-AE6B-B0153E4520F9}" presName="cycle" presStyleCnt="0">
        <dgm:presLayoutVars>
          <dgm:dir/>
          <dgm:resizeHandles val="exact"/>
        </dgm:presLayoutVars>
      </dgm:prSet>
      <dgm:spPr/>
      <dgm:t>
        <a:bodyPr/>
        <a:lstStyle/>
        <a:p>
          <a:endParaRPr lang="es-NI"/>
        </a:p>
      </dgm:t>
    </dgm:pt>
    <dgm:pt modelId="{60F1A7E7-8061-47F3-97AB-BB2E18DA08DC}" type="pres">
      <dgm:prSet presAssocID="{61097D6B-0944-4557-868D-6FC5CC76423A}" presName="node" presStyleLbl="node1" presStyleIdx="0" presStyleCnt="4">
        <dgm:presLayoutVars>
          <dgm:bulletEnabled val="1"/>
        </dgm:presLayoutVars>
      </dgm:prSet>
      <dgm:spPr/>
      <dgm:t>
        <a:bodyPr/>
        <a:lstStyle/>
        <a:p>
          <a:endParaRPr lang="es-NI"/>
        </a:p>
      </dgm:t>
    </dgm:pt>
    <dgm:pt modelId="{AF1AD003-4CE1-457A-8B4C-ADC2C3CCE899}" type="pres">
      <dgm:prSet presAssocID="{61097D6B-0944-4557-868D-6FC5CC76423A}" presName="spNode" presStyleCnt="0"/>
      <dgm:spPr/>
    </dgm:pt>
    <dgm:pt modelId="{C6A1CD49-E1E5-43B3-AD65-63257203179D}" type="pres">
      <dgm:prSet presAssocID="{6473C947-27CC-4725-9179-5C703DABBCE1}" presName="sibTrans" presStyleLbl="sibTrans1D1" presStyleIdx="0" presStyleCnt="4"/>
      <dgm:spPr/>
      <dgm:t>
        <a:bodyPr/>
        <a:lstStyle/>
        <a:p>
          <a:endParaRPr lang="es-NI"/>
        </a:p>
      </dgm:t>
    </dgm:pt>
    <dgm:pt modelId="{BC602FBC-0E4B-4496-B75E-BCC9830AF89E}" type="pres">
      <dgm:prSet presAssocID="{461315A5-0EB3-4D05-A51C-E04A9CD63CF5}" presName="node" presStyleLbl="node1" presStyleIdx="1" presStyleCnt="4">
        <dgm:presLayoutVars>
          <dgm:bulletEnabled val="1"/>
        </dgm:presLayoutVars>
      </dgm:prSet>
      <dgm:spPr/>
      <dgm:t>
        <a:bodyPr/>
        <a:lstStyle/>
        <a:p>
          <a:endParaRPr lang="es-NI"/>
        </a:p>
      </dgm:t>
    </dgm:pt>
    <dgm:pt modelId="{11C6CD62-6D1B-46FB-BA9A-CE0766C34A3D}" type="pres">
      <dgm:prSet presAssocID="{461315A5-0EB3-4D05-A51C-E04A9CD63CF5}" presName="spNode" presStyleCnt="0"/>
      <dgm:spPr/>
    </dgm:pt>
    <dgm:pt modelId="{95D11C0F-D660-4F22-ABAC-CB5207B7C993}" type="pres">
      <dgm:prSet presAssocID="{39B33F78-9485-45C3-9125-69397DEED2B3}" presName="sibTrans" presStyleLbl="sibTrans1D1" presStyleIdx="1" presStyleCnt="4"/>
      <dgm:spPr/>
      <dgm:t>
        <a:bodyPr/>
        <a:lstStyle/>
        <a:p>
          <a:endParaRPr lang="es-NI"/>
        </a:p>
      </dgm:t>
    </dgm:pt>
    <dgm:pt modelId="{5DA67403-C436-4C04-96AF-D6814662A369}" type="pres">
      <dgm:prSet presAssocID="{395DD70C-2823-4559-9A63-1517F8111E38}" presName="node" presStyleLbl="node1" presStyleIdx="2" presStyleCnt="4">
        <dgm:presLayoutVars>
          <dgm:bulletEnabled val="1"/>
        </dgm:presLayoutVars>
      </dgm:prSet>
      <dgm:spPr/>
      <dgm:t>
        <a:bodyPr/>
        <a:lstStyle/>
        <a:p>
          <a:endParaRPr lang="es-NI"/>
        </a:p>
      </dgm:t>
    </dgm:pt>
    <dgm:pt modelId="{0BB7E61F-264B-4CC9-9615-295E605D3D6A}" type="pres">
      <dgm:prSet presAssocID="{395DD70C-2823-4559-9A63-1517F8111E38}" presName="spNode" presStyleCnt="0"/>
      <dgm:spPr/>
    </dgm:pt>
    <dgm:pt modelId="{276760C8-A70D-4FF9-9D68-04A781FF6622}" type="pres">
      <dgm:prSet presAssocID="{28FF7665-7426-4238-B98E-C3ECE15FA155}" presName="sibTrans" presStyleLbl="sibTrans1D1" presStyleIdx="2" presStyleCnt="4"/>
      <dgm:spPr/>
      <dgm:t>
        <a:bodyPr/>
        <a:lstStyle/>
        <a:p>
          <a:endParaRPr lang="es-NI"/>
        </a:p>
      </dgm:t>
    </dgm:pt>
    <dgm:pt modelId="{84F63C81-5CD5-4C2D-93F3-EDF1D95ECAC9}" type="pres">
      <dgm:prSet presAssocID="{5D8E73FE-A760-467D-B9C8-5085C1FF08A7}" presName="node" presStyleLbl="node1" presStyleIdx="3" presStyleCnt="4">
        <dgm:presLayoutVars>
          <dgm:bulletEnabled val="1"/>
        </dgm:presLayoutVars>
      </dgm:prSet>
      <dgm:spPr/>
      <dgm:t>
        <a:bodyPr/>
        <a:lstStyle/>
        <a:p>
          <a:endParaRPr lang="es-NI"/>
        </a:p>
      </dgm:t>
    </dgm:pt>
    <dgm:pt modelId="{52D5089B-60D2-489B-958C-7FE8AC2BCA12}" type="pres">
      <dgm:prSet presAssocID="{5D8E73FE-A760-467D-B9C8-5085C1FF08A7}" presName="spNode" presStyleCnt="0"/>
      <dgm:spPr/>
    </dgm:pt>
    <dgm:pt modelId="{758C2ABA-47E1-4D11-9061-56EBF204D4DC}" type="pres">
      <dgm:prSet presAssocID="{99742231-C474-4D96-BEDF-0B749878BCC1}" presName="sibTrans" presStyleLbl="sibTrans1D1" presStyleIdx="3" presStyleCnt="4"/>
      <dgm:spPr/>
      <dgm:t>
        <a:bodyPr/>
        <a:lstStyle/>
        <a:p>
          <a:endParaRPr lang="es-NI"/>
        </a:p>
      </dgm:t>
    </dgm:pt>
  </dgm:ptLst>
  <dgm:cxnLst>
    <dgm:cxn modelId="{834C1900-A56B-4493-86D5-021572469F67}" type="presOf" srcId="{39B33F78-9485-45C3-9125-69397DEED2B3}" destId="{95D11C0F-D660-4F22-ABAC-CB5207B7C993}" srcOrd="0" destOrd="0" presId="urn:microsoft.com/office/officeart/2005/8/layout/cycle6"/>
    <dgm:cxn modelId="{53FD1456-DCEC-4B9F-884C-FE08F56EBB99}" srcId="{3619CBF1-C53E-4DFD-AE6B-B0153E4520F9}" destId="{5D8E73FE-A760-467D-B9C8-5085C1FF08A7}" srcOrd="3" destOrd="0" parTransId="{93A97E5E-2C2C-4949-8ABA-233309BF3639}" sibTransId="{99742231-C474-4D96-BEDF-0B749878BCC1}"/>
    <dgm:cxn modelId="{8115ECBE-BA09-4477-9859-28C5E96008FF}" type="presOf" srcId="{461315A5-0EB3-4D05-A51C-E04A9CD63CF5}" destId="{BC602FBC-0E4B-4496-B75E-BCC9830AF89E}" srcOrd="0" destOrd="0" presId="urn:microsoft.com/office/officeart/2005/8/layout/cycle6"/>
    <dgm:cxn modelId="{D2E73C66-58B4-445C-84DC-E61191966232}" type="presOf" srcId="{5D8E73FE-A760-467D-B9C8-5085C1FF08A7}" destId="{84F63C81-5CD5-4C2D-93F3-EDF1D95ECAC9}" srcOrd="0" destOrd="0" presId="urn:microsoft.com/office/officeart/2005/8/layout/cycle6"/>
    <dgm:cxn modelId="{91EFB8FF-2061-43DD-AA8B-A11B4DCBC0AC}" type="presOf" srcId="{6473C947-27CC-4725-9179-5C703DABBCE1}" destId="{C6A1CD49-E1E5-43B3-AD65-63257203179D}" srcOrd="0" destOrd="0" presId="urn:microsoft.com/office/officeart/2005/8/layout/cycle6"/>
    <dgm:cxn modelId="{473CF141-5E6F-4C88-8E3F-D1AF478690D2}" type="presOf" srcId="{28FF7665-7426-4238-B98E-C3ECE15FA155}" destId="{276760C8-A70D-4FF9-9D68-04A781FF6622}" srcOrd="0" destOrd="0" presId="urn:microsoft.com/office/officeart/2005/8/layout/cycle6"/>
    <dgm:cxn modelId="{86251B89-1FE4-42CD-AC88-42BF2DA83CCD}" type="presOf" srcId="{395DD70C-2823-4559-9A63-1517F8111E38}" destId="{5DA67403-C436-4C04-96AF-D6814662A369}" srcOrd="0" destOrd="0" presId="urn:microsoft.com/office/officeart/2005/8/layout/cycle6"/>
    <dgm:cxn modelId="{B974EB91-77F3-4A85-A009-9C60B718F5F9}" type="presOf" srcId="{99742231-C474-4D96-BEDF-0B749878BCC1}" destId="{758C2ABA-47E1-4D11-9061-56EBF204D4DC}" srcOrd="0" destOrd="0" presId="urn:microsoft.com/office/officeart/2005/8/layout/cycle6"/>
    <dgm:cxn modelId="{89B2836F-C2F7-49BF-9518-B0BFBF2DF30A}" type="presOf" srcId="{61097D6B-0944-4557-868D-6FC5CC76423A}" destId="{60F1A7E7-8061-47F3-97AB-BB2E18DA08DC}" srcOrd="0" destOrd="0" presId="urn:microsoft.com/office/officeart/2005/8/layout/cycle6"/>
    <dgm:cxn modelId="{82D65BD9-9BBB-4B32-81DC-80DF5BA3B9FB}" type="presOf" srcId="{3619CBF1-C53E-4DFD-AE6B-B0153E4520F9}" destId="{453F7CFC-B7C7-46E4-A9A9-7A7493C66CD7}" srcOrd="0" destOrd="0" presId="urn:microsoft.com/office/officeart/2005/8/layout/cycle6"/>
    <dgm:cxn modelId="{04CA90B3-BAAE-4C4D-B953-8D13203F042F}" srcId="{3619CBF1-C53E-4DFD-AE6B-B0153E4520F9}" destId="{461315A5-0EB3-4D05-A51C-E04A9CD63CF5}" srcOrd="1" destOrd="0" parTransId="{6D4C740E-0FAA-4954-970C-A19F256140F1}" sibTransId="{39B33F78-9485-45C3-9125-69397DEED2B3}"/>
    <dgm:cxn modelId="{E68544C0-02C4-465F-B684-3EC73DA5712E}" srcId="{3619CBF1-C53E-4DFD-AE6B-B0153E4520F9}" destId="{61097D6B-0944-4557-868D-6FC5CC76423A}" srcOrd="0" destOrd="0" parTransId="{77606A51-4F38-40EB-B72E-854CFB51B4E6}" sibTransId="{6473C947-27CC-4725-9179-5C703DABBCE1}"/>
    <dgm:cxn modelId="{261301C4-358B-4E12-83E4-3403E63FC7DA}" srcId="{3619CBF1-C53E-4DFD-AE6B-B0153E4520F9}" destId="{395DD70C-2823-4559-9A63-1517F8111E38}" srcOrd="2" destOrd="0" parTransId="{386AB3FC-D689-42E6-A2CE-CCBEC57593C2}" sibTransId="{28FF7665-7426-4238-B98E-C3ECE15FA155}"/>
    <dgm:cxn modelId="{DD6FEAFA-9F42-4C7A-936B-61447B4CA918}" type="presParOf" srcId="{453F7CFC-B7C7-46E4-A9A9-7A7493C66CD7}" destId="{60F1A7E7-8061-47F3-97AB-BB2E18DA08DC}" srcOrd="0" destOrd="0" presId="urn:microsoft.com/office/officeart/2005/8/layout/cycle6"/>
    <dgm:cxn modelId="{D83D5496-A366-4BB3-A4AE-E536DB9D56CD}" type="presParOf" srcId="{453F7CFC-B7C7-46E4-A9A9-7A7493C66CD7}" destId="{AF1AD003-4CE1-457A-8B4C-ADC2C3CCE899}" srcOrd="1" destOrd="0" presId="urn:microsoft.com/office/officeart/2005/8/layout/cycle6"/>
    <dgm:cxn modelId="{610EA2C4-94C5-4764-9A5E-CED5CB508BDA}" type="presParOf" srcId="{453F7CFC-B7C7-46E4-A9A9-7A7493C66CD7}" destId="{C6A1CD49-E1E5-43B3-AD65-63257203179D}" srcOrd="2" destOrd="0" presId="urn:microsoft.com/office/officeart/2005/8/layout/cycle6"/>
    <dgm:cxn modelId="{C7BA12B9-F528-429B-856A-0B276F0E1B79}" type="presParOf" srcId="{453F7CFC-B7C7-46E4-A9A9-7A7493C66CD7}" destId="{BC602FBC-0E4B-4496-B75E-BCC9830AF89E}" srcOrd="3" destOrd="0" presId="urn:microsoft.com/office/officeart/2005/8/layout/cycle6"/>
    <dgm:cxn modelId="{408B229D-8CF4-4065-867C-CCD31C89DEA2}" type="presParOf" srcId="{453F7CFC-B7C7-46E4-A9A9-7A7493C66CD7}" destId="{11C6CD62-6D1B-46FB-BA9A-CE0766C34A3D}" srcOrd="4" destOrd="0" presId="urn:microsoft.com/office/officeart/2005/8/layout/cycle6"/>
    <dgm:cxn modelId="{EE51BE3C-90C3-4473-BBE8-BD8B38389972}" type="presParOf" srcId="{453F7CFC-B7C7-46E4-A9A9-7A7493C66CD7}" destId="{95D11C0F-D660-4F22-ABAC-CB5207B7C993}" srcOrd="5" destOrd="0" presId="urn:microsoft.com/office/officeart/2005/8/layout/cycle6"/>
    <dgm:cxn modelId="{118A7B23-570E-4F35-BA77-BE656CE59C34}" type="presParOf" srcId="{453F7CFC-B7C7-46E4-A9A9-7A7493C66CD7}" destId="{5DA67403-C436-4C04-96AF-D6814662A369}" srcOrd="6" destOrd="0" presId="urn:microsoft.com/office/officeart/2005/8/layout/cycle6"/>
    <dgm:cxn modelId="{9937F402-A0A0-47CF-8E1D-515F86B2B775}" type="presParOf" srcId="{453F7CFC-B7C7-46E4-A9A9-7A7493C66CD7}" destId="{0BB7E61F-264B-4CC9-9615-295E605D3D6A}" srcOrd="7" destOrd="0" presId="urn:microsoft.com/office/officeart/2005/8/layout/cycle6"/>
    <dgm:cxn modelId="{4F9389C6-2099-494D-B504-99941DC84250}" type="presParOf" srcId="{453F7CFC-B7C7-46E4-A9A9-7A7493C66CD7}" destId="{276760C8-A70D-4FF9-9D68-04A781FF6622}" srcOrd="8" destOrd="0" presId="urn:microsoft.com/office/officeart/2005/8/layout/cycle6"/>
    <dgm:cxn modelId="{D4E09AEF-9B16-4B81-8F61-36189D4AB0D0}" type="presParOf" srcId="{453F7CFC-B7C7-46E4-A9A9-7A7493C66CD7}" destId="{84F63C81-5CD5-4C2D-93F3-EDF1D95ECAC9}" srcOrd="9" destOrd="0" presId="urn:microsoft.com/office/officeart/2005/8/layout/cycle6"/>
    <dgm:cxn modelId="{89AF533B-F169-4F3A-AA09-C620718C9078}" type="presParOf" srcId="{453F7CFC-B7C7-46E4-A9A9-7A7493C66CD7}" destId="{52D5089B-60D2-489B-958C-7FE8AC2BCA12}" srcOrd="10" destOrd="0" presId="urn:microsoft.com/office/officeart/2005/8/layout/cycle6"/>
    <dgm:cxn modelId="{FE501DF6-D982-46F6-A324-F04E356FFA7F}" type="presParOf" srcId="{453F7CFC-B7C7-46E4-A9A9-7A7493C66CD7}" destId="{758C2ABA-47E1-4D11-9061-56EBF204D4DC}"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1A7E7-8061-47F3-97AB-BB2E18DA08DC}">
      <dsp:nvSpPr>
        <dsp:cNvPr id="0" name=""/>
        <dsp:cNvSpPr/>
      </dsp:nvSpPr>
      <dsp:spPr>
        <a:xfrm>
          <a:off x="2273215" y="385"/>
          <a:ext cx="1287586" cy="836930"/>
        </a:xfrm>
        <a:prstGeom prst="roundRect">
          <a:avLst/>
        </a:prstGeom>
        <a:solidFill>
          <a:schemeClr val="accent4">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NI" sz="1200" kern="1200" dirty="0" smtClean="0"/>
            <a:t>Acceso</a:t>
          </a:r>
          <a:endParaRPr lang="es-NI" sz="1200" kern="1200" dirty="0"/>
        </a:p>
      </dsp:txBody>
      <dsp:txXfrm>
        <a:off x="2314071" y="41241"/>
        <a:ext cx="1205874" cy="755218"/>
      </dsp:txXfrm>
    </dsp:sp>
    <dsp:sp modelId="{C6A1CD49-E1E5-43B3-AD65-63257203179D}">
      <dsp:nvSpPr>
        <dsp:cNvPr id="0" name=""/>
        <dsp:cNvSpPr/>
      </dsp:nvSpPr>
      <dsp:spPr>
        <a:xfrm>
          <a:off x="1533064" y="418850"/>
          <a:ext cx="2767889" cy="2767889"/>
        </a:xfrm>
        <a:custGeom>
          <a:avLst/>
          <a:gdLst/>
          <a:ahLst/>
          <a:cxnLst/>
          <a:rect l="0" t="0" r="0" b="0"/>
          <a:pathLst>
            <a:path>
              <a:moveTo>
                <a:pt x="2037031" y="163788"/>
              </a:moveTo>
              <a:arcTo wR="1383944" hR="1383944" stAng="17889472" swAng="262839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602FBC-0E4B-4496-B75E-BCC9830AF89E}">
      <dsp:nvSpPr>
        <dsp:cNvPr id="0" name=""/>
        <dsp:cNvSpPr/>
      </dsp:nvSpPr>
      <dsp:spPr>
        <a:xfrm>
          <a:off x="3657160" y="1384330"/>
          <a:ext cx="1287586" cy="836930"/>
        </a:xfrm>
        <a:prstGeom prst="roundRect">
          <a:avLst/>
        </a:prstGeom>
        <a:solidFill>
          <a:schemeClr val="accent4">
            <a:hueOff val="-1488257"/>
            <a:satOff val="8966"/>
            <a:lumOff val="719"/>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NI" sz="1200" kern="1200" dirty="0" smtClean="0"/>
            <a:t>Servicios de  Calidad</a:t>
          </a:r>
          <a:endParaRPr lang="es-NI" sz="1200" kern="1200" dirty="0"/>
        </a:p>
      </dsp:txBody>
      <dsp:txXfrm>
        <a:off x="3698016" y="1425186"/>
        <a:ext cx="1205874" cy="755218"/>
      </dsp:txXfrm>
    </dsp:sp>
    <dsp:sp modelId="{95D11C0F-D660-4F22-ABAC-CB5207B7C993}">
      <dsp:nvSpPr>
        <dsp:cNvPr id="0" name=""/>
        <dsp:cNvSpPr/>
      </dsp:nvSpPr>
      <dsp:spPr>
        <a:xfrm>
          <a:off x="1533064" y="418850"/>
          <a:ext cx="2767889" cy="2767889"/>
        </a:xfrm>
        <a:custGeom>
          <a:avLst/>
          <a:gdLst/>
          <a:ahLst/>
          <a:cxnLst/>
          <a:rect l="0" t="0" r="0" b="0"/>
          <a:pathLst>
            <a:path>
              <a:moveTo>
                <a:pt x="2699888" y="1812425"/>
              </a:moveTo>
              <a:arcTo wR="1383944" hR="1383944" stAng="1082138" swAng="2628390"/>
            </a:path>
          </a:pathLst>
        </a:custGeom>
        <a:noFill/>
        <a:ln w="9525" cap="flat" cmpd="sng" algn="ctr">
          <a:solidFill>
            <a:schemeClr val="accent4">
              <a:hueOff val="-1488257"/>
              <a:satOff val="8966"/>
              <a:lumOff val="719"/>
              <a:alphaOff val="0"/>
            </a:schemeClr>
          </a:solidFill>
          <a:prstDash val="solid"/>
        </a:ln>
        <a:effectLst/>
      </dsp:spPr>
      <dsp:style>
        <a:lnRef idx="1">
          <a:scrgbClr r="0" g="0" b="0"/>
        </a:lnRef>
        <a:fillRef idx="0">
          <a:scrgbClr r="0" g="0" b="0"/>
        </a:fillRef>
        <a:effectRef idx="0">
          <a:scrgbClr r="0" g="0" b="0"/>
        </a:effectRef>
        <a:fontRef idx="minor"/>
      </dsp:style>
    </dsp:sp>
    <dsp:sp modelId="{5DA67403-C436-4C04-96AF-D6814662A369}">
      <dsp:nvSpPr>
        <dsp:cNvPr id="0" name=""/>
        <dsp:cNvSpPr/>
      </dsp:nvSpPr>
      <dsp:spPr>
        <a:xfrm>
          <a:off x="2273215" y="2768274"/>
          <a:ext cx="1287586" cy="836930"/>
        </a:xfrm>
        <a:prstGeom prst="roundRect">
          <a:avLst/>
        </a:prstGeom>
        <a:solidFill>
          <a:schemeClr val="accent4">
            <a:hueOff val="-2976513"/>
            <a:satOff val="17933"/>
            <a:lumOff val="1437"/>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NI" sz="1200" kern="1200" dirty="0" smtClean="0"/>
            <a:t>Precios justos</a:t>
          </a:r>
          <a:endParaRPr lang="es-NI" sz="1200" kern="1200" dirty="0"/>
        </a:p>
      </dsp:txBody>
      <dsp:txXfrm>
        <a:off x="2314071" y="2809130"/>
        <a:ext cx="1205874" cy="755218"/>
      </dsp:txXfrm>
    </dsp:sp>
    <dsp:sp modelId="{276760C8-A70D-4FF9-9D68-04A781FF6622}">
      <dsp:nvSpPr>
        <dsp:cNvPr id="0" name=""/>
        <dsp:cNvSpPr/>
      </dsp:nvSpPr>
      <dsp:spPr>
        <a:xfrm>
          <a:off x="1533064" y="418850"/>
          <a:ext cx="2767889" cy="2767889"/>
        </a:xfrm>
        <a:custGeom>
          <a:avLst/>
          <a:gdLst/>
          <a:ahLst/>
          <a:cxnLst/>
          <a:rect l="0" t="0" r="0" b="0"/>
          <a:pathLst>
            <a:path>
              <a:moveTo>
                <a:pt x="730857" y="2604100"/>
              </a:moveTo>
              <a:arcTo wR="1383944" hR="1383944" stAng="7089472" swAng="2628390"/>
            </a:path>
          </a:pathLst>
        </a:custGeom>
        <a:noFill/>
        <a:ln w="9525" cap="flat" cmpd="sng" algn="ctr">
          <a:solidFill>
            <a:schemeClr val="accent4">
              <a:hueOff val="-2976513"/>
              <a:satOff val="17933"/>
              <a:lumOff val="1437"/>
              <a:alphaOff val="0"/>
            </a:schemeClr>
          </a:solidFill>
          <a:prstDash val="solid"/>
        </a:ln>
        <a:effectLst/>
      </dsp:spPr>
      <dsp:style>
        <a:lnRef idx="1">
          <a:scrgbClr r="0" g="0" b="0"/>
        </a:lnRef>
        <a:fillRef idx="0">
          <a:scrgbClr r="0" g="0" b="0"/>
        </a:fillRef>
        <a:effectRef idx="0">
          <a:scrgbClr r="0" g="0" b="0"/>
        </a:effectRef>
        <a:fontRef idx="minor"/>
      </dsp:style>
    </dsp:sp>
    <dsp:sp modelId="{84F63C81-5CD5-4C2D-93F3-EDF1D95ECAC9}">
      <dsp:nvSpPr>
        <dsp:cNvPr id="0" name=""/>
        <dsp:cNvSpPr/>
      </dsp:nvSpPr>
      <dsp:spPr>
        <a:xfrm>
          <a:off x="889271" y="1384330"/>
          <a:ext cx="1287586" cy="836930"/>
        </a:xfrm>
        <a:prstGeom prst="roundRect">
          <a:avLst/>
        </a:prstGeom>
        <a:solidFill>
          <a:schemeClr val="accent4">
            <a:hueOff val="-4464770"/>
            <a:satOff val="26899"/>
            <a:lumOff val="2156"/>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NI" sz="1200" kern="1200" dirty="0" smtClean="0"/>
            <a:t>Empoderamiento de las TIC</a:t>
          </a:r>
          <a:endParaRPr lang="es-NI" sz="1200" kern="1200" dirty="0"/>
        </a:p>
      </dsp:txBody>
      <dsp:txXfrm>
        <a:off x="930127" y="1425186"/>
        <a:ext cx="1205874" cy="755218"/>
      </dsp:txXfrm>
    </dsp:sp>
    <dsp:sp modelId="{758C2ABA-47E1-4D11-9061-56EBF204D4DC}">
      <dsp:nvSpPr>
        <dsp:cNvPr id="0" name=""/>
        <dsp:cNvSpPr/>
      </dsp:nvSpPr>
      <dsp:spPr>
        <a:xfrm>
          <a:off x="1533064" y="418850"/>
          <a:ext cx="2767889" cy="2767889"/>
        </a:xfrm>
        <a:custGeom>
          <a:avLst/>
          <a:gdLst/>
          <a:ahLst/>
          <a:cxnLst/>
          <a:rect l="0" t="0" r="0" b="0"/>
          <a:pathLst>
            <a:path>
              <a:moveTo>
                <a:pt x="68001" y="955463"/>
              </a:moveTo>
              <a:arcTo wR="1383944" hR="1383944" stAng="11882138" swAng="2628390"/>
            </a:path>
          </a:pathLst>
        </a:custGeom>
        <a:noFill/>
        <a:ln w="9525" cap="flat" cmpd="sng" algn="ctr">
          <a:solidFill>
            <a:schemeClr val="accent4">
              <a:hueOff val="-4464770"/>
              <a:satOff val="26899"/>
              <a:lumOff val="21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2AB7823-69E2-4DAF-BE7B-FD61630C342D}" type="datetimeFigureOut">
              <a:rPr lang="es-MX" smtClean="0"/>
              <a:pPr/>
              <a:t>03/08/2020</a:t>
            </a:fld>
            <a:endParaRPr lang="es-MX"/>
          </a:p>
        </p:txBody>
      </p:sp>
      <p:sp>
        <p:nvSpPr>
          <p:cNvPr id="4" name="Marcador de imagen de diapositiva 3"/>
          <p:cNvSpPr>
            <a:spLocks noGrp="1" noRot="1" noChangeAspect="1"/>
          </p:cNvSpPr>
          <p:nvPr>
            <p:ph type="sldImg" idx="2"/>
          </p:nvPr>
        </p:nvSpPr>
        <p:spPr>
          <a:xfrm>
            <a:off x="1219200" y="1152525"/>
            <a:ext cx="4495800" cy="31115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7421FA42-4AD9-4D9E-85A3-411AEB0255E5}" type="slidenum">
              <a:rPr lang="es-MX" smtClean="0"/>
              <a:pPr/>
              <a:t>‹Nº›</a:t>
            </a:fld>
            <a:endParaRPr lang="es-MX"/>
          </a:p>
        </p:txBody>
      </p:sp>
    </p:spTree>
    <p:extLst>
      <p:ext uri="{BB962C8B-B14F-4D97-AF65-F5344CB8AC3E}">
        <p14:creationId xmlns:p14="http://schemas.microsoft.com/office/powerpoint/2010/main" val="72642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19200" y="1152525"/>
            <a:ext cx="4495800" cy="3111500"/>
          </a:xfrm>
        </p:spPr>
      </p:sp>
      <p:sp>
        <p:nvSpPr>
          <p:cNvPr id="3" name="Marcador de notas 2"/>
          <p:cNvSpPr>
            <a:spLocks noGrp="1"/>
          </p:cNvSpPr>
          <p:nvPr>
            <p:ph type="body" idx="1"/>
          </p:nvPr>
        </p:nvSpPr>
        <p:spPr/>
        <p:txBody>
          <a:bodyPr/>
          <a:lstStyle/>
          <a:p>
            <a:r>
              <a:rPr lang="es-NI" sz="1200" kern="1200" dirty="0" smtClean="0">
                <a:solidFill>
                  <a:schemeClr val="tx1"/>
                </a:solidFill>
                <a:latin typeface="+mn-lt"/>
                <a:ea typeface="+mn-ea"/>
                <a:cs typeface="+mn-cs"/>
              </a:rPr>
              <a:t>Nuestras Políticas publicas nos ubican</a:t>
            </a:r>
            <a:r>
              <a:rPr lang="es-NI" sz="1200" kern="1200" baseline="0" dirty="0" smtClean="0">
                <a:solidFill>
                  <a:schemeClr val="tx1"/>
                </a:solidFill>
                <a:latin typeface="+mn-lt"/>
                <a:ea typeface="+mn-ea"/>
                <a:cs typeface="+mn-cs"/>
              </a:rPr>
              <a:t> en un  lugar </a:t>
            </a:r>
            <a:r>
              <a:rPr lang="es-NI" sz="1200" kern="1200" dirty="0" smtClean="0">
                <a:solidFill>
                  <a:schemeClr val="tx1"/>
                </a:solidFill>
                <a:latin typeface="+mn-lt"/>
                <a:ea typeface="+mn-ea"/>
                <a:cs typeface="+mn-cs"/>
              </a:rPr>
              <a:t>privilegiado para impulsar las tecnologías de información y comunicación, reducción de la brecha digital y el acceso a las telecomunicaciones con precios asequibles para toda la población, mediante el desarrollo de infraestructuras e instrumentos tecnológicos. </a:t>
            </a:r>
          </a:p>
          <a:p>
            <a:r>
              <a:rPr lang="es-NI" sz="1200" kern="1200" dirty="0" smtClean="0">
                <a:solidFill>
                  <a:schemeClr val="tx1"/>
                </a:solidFill>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7421FA42-4AD9-4D9E-85A3-411AEB0255E5}" type="slidenum">
              <a:rPr lang="es-MX" smtClean="0"/>
              <a:pPr/>
              <a:t>1</a:t>
            </a:fld>
            <a:endParaRPr lang="es-MX"/>
          </a:p>
        </p:txBody>
      </p:sp>
    </p:spTree>
    <p:extLst>
      <p:ext uri="{BB962C8B-B14F-4D97-AF65-F5344CB8AC3E}">
        <p14:creationId xmlns:p14="http://schemas.microsoft.com/office/powerpoint/2010/main" val="206369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NI" sz="1200" kern="1200" dirty="0" smtClean="0">
                <a:solidFill>
                  <a:schemeClr val="tx1"/>
                </a:solidFill>
                <a:latin typeface="+mn-lt"/>
                <a:ea typeface="+mn-ea"/>
                <a:cs typeface="+mn-cs"/>
              </a:rPr>
              <a:t>En el período comprendido del año 2007 al 2020, el sector de las telecomunicaciones en Nicaragua presentó uno de los mayores crecimientos de la historia de nuestro país, gracias a las políticas adoptadas por el Gobierno de Reconciliación y Unidad Nacional (GRUN) y a TELCOR como Ente Regulador encargado de promover el desarrollo de las telecomunicaciones y garantizar un ambiente de confianza en el sector, ha permitido que las empresas hayan invertido en los últimos años aproximadamente $150,000</a:t>
            </a:r>
            <a:r>
              <a:rPr lang="es-NI" sz="1200" kern="1200" baseline="0" dirty="0" smtClean="0">
                <a:solidFill>
                  <a:schemeClr val="tx1"/>
                </a:solidFill>
                <a:latin typeface="+mn-lt"/>
                <a:ea typeface="+mn-ea"/>
                <a:cs typeface="+mn-cs"/>
              </a:rPr>
              <a:t> millones de </a:t>
            </a:r>
            <a:r>
              <a:rPr lang="es-NI" sz="1200" kern="1200" baseline="0" dirty="0" err="1" smtClean="0">
                <a:solidFill>
                  <a:schemeClr val="tx1"/>
                </a:solidFill>
                <a:latin typeface="+mn-lt"/>
                <a:ea typeface="+mn-ea"/>
                <a:cs typeface="+mn-cs"/>
              </a:rPr>
              <a:t>dolares</a:t>
            </a:r>
            <a:r>
              <a:rPr lang="es-NI" sz="1200" kern="1200" dirty="0" smtClean="0">
                <a:solidFill>
                  <a:schemeClr val="tx1"/>
                </a:solidFill>
                <a:latin typeface="+mn-lt"/>
                <a:ea typeface="+mn-ea"/>
                <a:cs typeface="+mn-cs"/>
              </a:rPr>
              <a:t> en el desarrollo de sus redes para poder así ampliar sus áreas de cobertura, estas inversiones son principalmente orientadas a infraestructura de telecomunicaciones fijas (fibra óptica), inalámbricas, redes de datos y telefonía fija; debido a la creciente demanda de servicios multimedia que han derivado en la necesidad de incrementar el ancho de banda para hacer posible que la población se informe, capacite, envíe fotos, videos, se entretenga y utilice otras aplicaciones.</a:t>
            </a:r>
          </a:p>
          <a:p>
            <a:r>
              <a:rPr lang="es-NI"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Este aumento en las Inversiones ha permitido que los operadores de telecomunicaciones en Nicaragua se hayan ido transformando y ya no sólo ofrezcan un servicio, sino que ofrecen opciones de doble y triple </a:t>
            </a:r>
            <a:r>
              <a:rPr lang="es-ES" sz="1200" kern="1200" dirty="0" err="1" smtClean="0">
                <a:solidFill>
                  <a:schemeClr val="tx1"/>
                </a:solidFill>
                <a:latin typeface="+mn-lt"/>
                <a:ea typeface="+mn-ea"/>
                <a:cs typeface="+mn-cs"/>
              </a:rPr>
              <a:t>play</a:t>
            </a:r>
            <a:r>
              <a:rPr lang="es-ES" sz="1200" kern="1200" dirty="0" smtClean="0">
                <a:solidFill>
                  <a:schemeClr val="tx1"/>
                </a:solidFill>
                <a:latin typeface="+mn-lt"/>
                <a:ea typeface="+mn-ea"/>
                <a:cs typeface="+mn-cs"/>
              </a:rPr>
              <a:t> a sus clientes; además muchos ofrecen servicios de acceso a Internet, comercialización de servicios de televisión satelital, televisión por suscripción, enlaces de microondas, estaciones terrenas VSAT, importación de equipos, mensajes de voz, servicio de mensajes cortos, servicios de información, telefonía básica, , transmisión de datos, </a:t>
            </a:r>
            <a:r>
              <a:rPr lang="es-ES" sz="1200" kern="1200" dirty="0" err="1" smtClean="0">
                <a:solidFill>
                  <a:schemeClr val="tx1"/>
                </a:solidFill>
                <a:latin typeface="+mn-lt"/>
                <a:ea typeface="+mn-ea"/>
                <a:cs typeface="+mn-cs"/>
              </a:rPr>
              <a:t>etc</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Numero de </a:t>
            </a:r>
            <a:r>
              <a:rPr kumimoji="0" lang="es-ES"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conexciones</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de </a:t>
            </a:r>
            <a:r>
              <a:rPr kumimoji="0" lang="es-ES"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intert</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fijas: casi el </a:t>
            </a:r>
            <a:r>
              <a:rPr kumimoji="0" lang="es-ES"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millon</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de personas.</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Este aumento en las Inversiones ha permitido: </a:t>
            </a:r>
          </a:p>
          <a:p>
            <a:pPr marL="0" marR="0" lvl="0" indent="0" algn="just" defTabSz="914400" rtl="0" eaLnBrk="1" fontAlgn="base" latinLnBrk="0" hangingPunct="1">
              <a:lnSpc>
                <a:spcPct val="100000"/>
              </a:lnSpc>
              <a:spcBef>
                <a:spcPct val="0"/>
              </a:spcBef>
              <a:spcAft>
                <a:spcPct val="0"/>
              </a:spcAft>
              <a:buClrTx/>
              <a:buSzTx/>
              <a:buFontTx/>
              <a:buNone/>
              <a:tabLst>
                <a:tab pos="4314825" algn="l"/>
              </a:tabLst>
            </a:pPr>
            <a:endParaRPr lang="es-ES" sz="1200" dirty="0" smtClean="0">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314825" algn="l"/>
              </a:tabLst>
            </a:pP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Que los operadores de telecomunicaciones en Nicaragua se hayan ido transformando.</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314825" algn="l"/>
              </a:tabLst>
            </a:pPr>
            <a:endPar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314825" algn="l"/>
              </a:tabLst>
            </a:pPr>
            <a:r>
              <a:rPr kumimoji="0" lang="es-NI" sz="12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lang="es-NI" sz="1200" dirty="0" smtClean="0">
                <a:latin typeface="Courier New" pitchFamily="49" charset="0"/>
                <a:ea typeface="Calibri" pitchFamily="34" charset="0"/>
                <a:cs typeface="Courier New" pitchFamily="49" charset="0"/>
              </a:rPr>
              <a:t>E</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ntrada de nuevos operadores de telecomunicaciones al mercado nicarag</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ü</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ense,</a:t>
            </a:r>
            <a:r>
              <a:rPr kumimoji="0" lang="es-NI" sz="12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donde TELCOR </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otorg</a:t>
            </a:r>
            <a:r>
              <a:rPr kumimoji="0" lang="es-ES"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Concesi</a:t>
            </a:r>
            <a:r>
              <a:rPr kumimoji="0" lang="es-ES"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de operaci</a:t>
            </a:r>
            <a:r>
              <a:rPr kumimoji="0" lang="es-ES"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ES"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en el 2010 a la empresa YOTA como proveedor de Internet y en 2013 a</a:t>
            </a:r>
            <a:r>
              <a:rPr kumimoji="0" lang="es-NI" sz="1200" b="0"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 </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la empresa </a:t>
            </a:r>
            <a:r>
              <a:rPr kumimoji="0" lang="es-NI" sz="12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Xinwei</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como operador de servicios celulares, transmisi</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de datos, Internet y telefon</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í</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 b</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á</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sica.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tab pos="4314825" algn="l"/>
              </a:tabLst>
            </a:pPr>
            <a:endParaRPr lang="es-NI" sz="1200" dirty="0" smtClean="0">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tabLst>
                <a:tab pos="4314825" algn="l"/>
              </a:tabLst>
            </a:pP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Esta dinamizaci</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del mercado de las telecomunicaciones permite una mayor oferta de servicios, ampliaci</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ó</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de cobertura en zonas no atendidas y tarifas competitivas en los servicios para beneficio de los nicarag</a:t>
            </a:r>
            <a:r>
              <a:rPr kumimoji="0" lang="es-NI" sz="1200" b="0" i="0" u="none" strike="noStrike" cap="none" normalizeH="0" baseline="0" dirty="0" smtClean="0">
                <a:ln>
                  <a:noFill/>
                </a:ln>
                <a:solidFill>
                  <a:schemeClr val="tx1"/>
                </a:solidFill>
                <a:effectLst/>
                <a:latin typeface="+mn-lt"/>
                <a:ea typeface="Calibri" pitchFamily="34" charset="0"/>
                <a:cs typeface="Courier New" pitchFamily="49" charset="0"/>
              </a:rPr>
              <a:t>ü</a:t>
            </a:r>
            <a:r>
              <a:rPr kumimoji="0" lang="es-NI"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enses.</a:t>
            </a:r>
            <a:endParaRPr kumimoji="0" lang="es-NI" sz="1800" b="0" i="0" u="none" strike="noStrike" cap="none" normalizeH="0" baseline="0" dirty="0" smtClean="0">
              <a:ln>
                <a:noFill/>
              </a:ln>
              <a:solidFill>
                <a:schemeClr val="tx1"/>
              </a:solidFill>
              <a:effectLst/>
              <a:latin typeface="Arial" pitchFamily="34" charset="0"/>
              <a:cs typeface="Arial" pitchFamily="34" charset="0"/>
            </a:endParaRPr>
          </a:p>
          <a:p>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20</a:t>
            </a:r>
            <a:r>
              <a:rPr lang="es-NI" baseline="0" dirty="0" smtClean="0"/>
              <a:t> comunidades</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13</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52 comunidades</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14</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NI" dirty="0" smtClean="0"/>
              <a:t>66 comunidades</a:t>
            </a:r>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15</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NI" dirty="0"/>
          </a:p>
        </p:txBody>
      </p:sp>
      <p:sp>
        <p:nvSpPr>
          <p:cNvPr id="4" name="3 Marcador de número de diapositiva"/>
          <p:cNvSpPr>
            <a:spLocks noGrp="1"/>
          </p:cNvSpPr>
          <p:nvPr>
            <p:ph type="sldNum" sz="quarter" idx="10"/>
          </p:nvPr>
        </p:nvSpPr>
        <p:spPr/>
        <p:txBody>
          <a:bodyPr/>
          <a:lstStyle/>
          <a:p>
            <a:fld id="{7421FA42-4AD9-4D9E-85A3-411AEB0255E5}" type="slidenum">
              <a:rPr lang="es-MX" smtClean="0"/>
              <a:pPr/>
              <a:t>16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NOMBRE PROYECTO">
    <p:spTree>
      <p:nvGrpSpPr>
        <p:cNvPr id="1" name=""/>
        <p:cNvGrpSpPr/>
        <p:nvPr/>
      </p:nvGrpSpPr>
      <p:grpSpPr>
        <a:xfrm>
          <a:off x="0" y="0"/>
          <a:ext cx="0" cy="0"/>
          <a:chOff x="0" y="0"/>
          <a:chExt cx="0" cy="0"/>
        </a:xfrm>
      </p:grpSpPr>
      <p:sp>
        <p:nvSpPr>
          <p:cNvPr id="5" name="Rectangle 5"/>
          <p:cNvSpPr/>
          <p:nvPr userDrawn="1"/>
        </p:nvSpPr>
        <p:spPr>
          <a:xfrm>
            <a:off x="665560" y="685800"/>
            <a:ext cx="421005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6" name="Rectangle 7"/>
          <p:cNvSpPr/>
          <p:nvPr userDrawn="1"/>
        </p:nvSpPr>
        <p:spPr>
          <a:xfrm>
            <a:off x="5118100" y="685800"/>
            <a:ext cx="421005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TextBox 11"/>
          <p:cNvSpPr txBox="1">
            <a:spLocks noChangeArrowheads="1"/>
          </p:cNvSpPr>
          <p:nvPr userDrawn="1"/>
        </p:nvSpPr>
        <p:spPr bwMode="auto">
          <a:xfrm>
            <a:off x="865057" y="762000"/>
            <a:ext cx="3757744"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s-ES_tradnl" altLang="en-US" sz="2800" b="1" dirty="0">
                <a:solidFill>
                  <a:srgbClr val="1F497D"/>
                </a:solidFill>
                <a:ea typeface="Arial Unicode MS" pitchFamily="34" charset="-128"/>
                <a:cs typeface="Arial Unicode MS" pitchFamily="34" charset="-128"/>
              </a:rPr>
              <a:t>Revisión de Cartera por Resultados</a:t>
            </a:r>
          </a:p>
        </p:txBody>
      </p:sp>
      <p:sp>
        <p:nvSpPr>
          <p:cNvPr id="8" name="Rectangle 10"/>
          <p:cNvSpPr/>
          <p:nvPr userDrawn="1"/>
        </p:nvSpPr>
        <p:spPr>
          <a:xfrm>
            <a:off x="5283200" y="762000"/>
            <a:ext cx="3797300" cy="609600"/>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b="1" dirty="0">
                <a:solidFill>
                  <a:prstClr val="white"/>
                </a:solidFill>
              </a:rPr>
              <a:t>Objetivo</a:t>
            </a:r>
            <a:endParaRPr lang="en-US" sz="1800" b="1" dirty="0">
              <a:solidFill>
                <a:prstClr val="white"/>
              </a:solidFill>
            </a:endParaRPr>
          </a:p>
        </p:txBody>
      </p:sp>
      <p:sp>
        <p:nvSpPr>
          <p:cNvPr id="9" name="TextBox 13"/>
          <p:cNvSpPr txBox="1">
            <a:spLocks noChangeArrowheads="1"/>
          </p:cNvSpPr>
          <p:nvPr userDrawn="1"/>
        </p:nvSpPr>
        <p:spPr bwMode="auto">
          <a:xfrm>
            <a:off x="5283201" y="1095377"/>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a:solidFill>
                  <a:prstClr val="white"/>
                </a:solidFill>
                <a:cs typeface="Arial" charset="0"/>
              </a:rPr>
              <a:t>1</a:t>
            </a:r>
            <a:endParaRPr lang="en-US" altLang="en-US" sz="1200" b="1">
              <a:solidFill>
                <a:prstClr val="white"/>
              </a:solidFill>
              <a:cs typeface="Arial" charset="0"/>
            </a:endParaRPr>
          </a:p>
        </p:txBody>
      </p:sp>
      <p:sp>
        <p:nvSpPr>
          <p:cNvPr id="26" name="Text Placeholder 25"/>
          <p:cNvSpPr>
            <a:spLocks noGrp="1"/>
          </p:cNvSpPr>
          <p:nvPr>
            <p:ph type="body" sz="quarter" idx="11"/>
          </p:nvPr>
        </p:nvSpPr>
        <p:spPr>
          <a:xfrm>
            <a:off x="990600" y="1676402"/>
            <a:ext cx="3577167" cy="1219199"/>
          </a:xfrm>
        </p:spPr>
        <p:txBody>
          <a:bodyPr>
            <a:normAutofit/>
          </a:bodyPr>
          <a:lstStyle>
            <a:lvl1pPr marL="0" indent="0" algn="ctr">
              <a:buNone/>
              <a:defRPr sz="2400" baseline="0">
                <a:solidFill>
                  <a:schemeClr val="tx2"/>
                </a:solidFill>
              </a:defRPr>
            </a:lvl1pPr>
          </a:lstStyle>
          <a:p>
            <a:pPr lvl="0"/>
            <a:r>
              <a:rPr lang="en-US"/>
              <a:t>Click to edit Master text styles</a:t>
            </a:r>
          </a:p>
        </p:txBody>
      </p:sp>
      <p:sp>
        <p:nvSpPr>
          <p:cNvPr id="27" name="Text Placeholder 25"/>
          <p:cNvSpPr>
            <a:spLocks noGrp="1"/>
          </p:cNvSpPr>
          <p:nvPr>
            <p:ph type="body" sz="quarter" idx="12"/>
          </p:nvPr>
        </p:nvSpPr>
        <p:spPr>
          <a:xfrm>
            <a:off x="5448300" y="1524002"/>
            <a:ext cx="3577167" cy="4114799"/>
          </a:xfrm>
        </p:spPr>
        <p:txBody>
          <a:bodyPr>
            <a:normAutofit/>
          </a:bodyPr>
          <a:lstStyle>
            <a:lvl1pPr marL="0" indent="0" algn="ctr">
              <a:buNone/>
              <a:defRPr sz="2400" baseline="0">
                <a:solidFill>
                  <a:schemeClr val="tx2"/>
                </a:solidFill>
              </a:defRPr>
            </a:lvl1pPr>
          </a:lstStyle>
          <a:p>
            <a:pPr lvl="0"/>
            <a:r>
              <a:rPr lang="en-US"/>
              <a:t>Click to edit Master text styles</a:t>
            </a:r>
          </a:p>
        </p:txBody>
      </p:sp>
      <p:sp>
        <p:nvSpPr>
          <p:cNvPr id="29" name="Picture Placeholder 28"/>
          <p:cNvSpPr>
            <a:spLocks noGrp="1"/>
          </p:cNvSpPr>
          <p:nvPr>
            <p:ph type="pic" sz="quarter" idx="13"/>
          </p:nvPr>
        </p:nvSpPr>
        <p:spPr>
          <a:xfrm>
            <a:off x="2063750" y="3048000"/>
            <a:ext cx="1568450" cy="990600"/>
          </a:xfrm>
        </p:spPr>
        <p:txBody>
          <a:bodyPr rtlCol="0">
            <a:noAutofit/>
          </a:bodyPr>
          <a:lstStyle>
            <a:lvl1pPr marL="0" indent="0">
              <a:buNone/>
              <a:defRPr sz="1200">
                <a:solidFill>
                  <a:schemeClr val="bg1">
                    <a:lumMod val="50000"/>
                  </a:schemeClr>
                </a:solidFill>
              </a:defRPr>
            </a:lvl1pPr>
          </a:lstStyle>
          <a:p>
            <a:pPr lvl="0"/>
            <a:r>
              <a:rPr lang="en-US" noProof="0" dirty="0"/>
              <a:t>Click icon to add picture</a:t>
            </a:r>
          </a:p>
        </p:txBody>
      </p:sp>
    </p:spTree>
    <p:extLst>
      <p:ext uri="{BB962C8B-B14F-4D97-AF65-F5344CB8AC3E}">
        <p14:creationId xmlns:p14="http://schemas.microsoft.com/office/powerpoint/2010/main" val="331062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RIESG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Riesgos</a:t>
            </a:r>
            <a:endParaRPr lang="en-US" sz="1800" dirty="0">
              <a:solidFill>
                <a:prstClr val="white"/>
              </a:solidFill>
            </a:endParaRPr>
          </a:p>
        </p:txBody>
      </p:sp>
      <p:sp>
        <p:nvSpPr>
          <p:cNvPr id="3" name="TextBox 10"/>
          <p:cNvSpPr txBox="1">
            <a:spLocks noChangeArrowheads="1"/>
          </p:cNvSpPr>
          <p:nvPr userDrawn="1"/>
        </p:nvSpPr>
        <p:spPr bwMode="auto">
          <a:xfrm>
            <a:off x="82551" y="38100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b="1" dirty="0">
                <a:solidFill>
                  <a:prstClr val="white"/>
                </a:solidFill>
                <a:cs typeface="Arial" charset="0"/>
              </a:rPr>
              <a:t>10</a:t>
            </a:r>
          </a:p>
        </p:txBody>
      </p:sp>
    </p:spTree>
    <p:extLst>
      <p:ext uri="{BB962C8B-B14F-4D97-AF65-F5344CB8AC3E}">
        <p14:creationId xmlns:p14="http://schemas.microsoft.com/office/powerpoint/2010/main" val="347825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nexos">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775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LECCIONES APRENDIDAS">
    <p:spTree>
      <p:nvGrpSpPr>
        <p:cNvPr id="1" name=""/>
        <p:cNvGrpSpPr/>
        <p:nvPr/>
      </p:nvGrpSpPr>
      <p:grpSpPr>
        <a:xfrm>
          <a:off x="0" y="0"/>
          <a:ext cx="0" cy="0"/>
          <a:chOff x="0" y="0"/>
          <a:chExt cx="0" cy="0"/>
        </a:xfrm>
      </p:grpSpPr>
      <p:sp>
        <p:nvSpPr>
          <p:cNvPr id="2" name="Rectangle 5"/>
          <p:cNvSpPr/>
          <p:nvPr userDrawn="1"/>
        </p:nvSpPr>
        <p:spPr>
          <a:xfrm>
            <a:off x="82550" y="76200"/>
            <a:ext cx="404495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s-ES_tradnl" sz="1800" dirty="0">
                <a:solidFill>
                  <a:prstClr val="white"/>
                </a:solidFill>
              </a:rPr>
              <a:t>Anexo: Hallazgos y Recomendaciones</a:t>
            </a:r>
            <a:endParaRPr lang="en-US" sz="1800" dirty="0">
              <a:solidFill>
                <a:prstClr val="white"/>
              </a:solidFill>
            </a:endParaRPr>
          </a:p>
        </p:txBody>
      </p:sp>
    </p:spTree>
    <p:extLst>
      <p:ext uri="{BB962C8B-B14F-4D97-AF65-F5344CB8AC3E}">
        <p14:creationId xmlns:p14="http://schemas.microsoft.com/office/powerpoint/2010/main" val="226023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EXOS:  MECANISMO DE EJECUCION">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Anexo: Esquema de Ejecución</a:t>
            </a:r>
            <a:endParaRPr lang="en-US" sz="1800" dirty="0">
              <a:solidFill>
                <a:prstClr val="white"/>
              </a:solidFill>
            </a:endParaRPr>
          </a:p>
        </p:txBody>
      </p:sp>
      <p:sp>
        <p:nvSpPr>
          <p:cNvPr id="3" name="Picture Placeholder 2"/>
          <p:cNvSpPr>
            <a:spLocks noGrp="1"/>
          </p:cNvSpPr>
          <p:nvPr>
            <p:ph type="pic" sz="quarter" idx="10"/>
          </p:nvPr>
        </p:nvSpPr>
        <p:spPr>
          <a:xfrm>
            <a:off x="82551" y="762000"/>
            <a:ext cx="9740899" cy="5791200"/>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lumMod val="50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33078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ALINEAMIENTO">
    <p:spTree>
      <p:nvGrpSpPr>
        <p:cNvPr id="1" name=""/>
        <p:cNvGrpSpPr/>
        <p:nvPr/>
      </p:nvGrpSpPr>
      <p:grpSpPr>
        <a:xfrm>
          <a:off x="0" y="0"/>
          <a:ext cx="0" cy="0"/>
          <a:chOff x="0" y="0"/>
          <a:chExt cx="0" cy="0"/>
        </a:xfrm>
      </p:grpSpPr>
      <p:sp>
        <p:nvSpPr>
          <p:cNvPr id="2" name="Rectangle 5"/>
          <p:cNvSpPr/>
          <p:nvPr userDrawn="1"/>
        </p:nvSpPr>
        <p:spPr>
          <a:xfrm>
            <a:off x="82550" y="76200"/>
            <a:ext cx="668655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s-ES" sz="1800" dirty="0">
                <a:solidFill>
                  <a:prstClr val="white"/>
                </a:solidFill>
              </a:rPr>
              <a:t>Anexo: Alineamiento del Programa de Inversión Pública con el </a:t>
            </a:r>
          </a:p>
          <a:p>
            <a:pPr>
              <a:defRPr/>
            </a:pPr>
            <a:r>
              <a:rPr lang="es-ES" sz="1800" dirty="0">
                <a:solidFill>
                  <a:prstClr val="white"/>
                </a:solidFill>
              </a:rPr>
              <a:t>Plan Estratégico de Gobierno y Estrategia del Banco con el País</a:t>
            </a:r>
            <a:endParaRPr lang="en-US" sz="1800" dirty="0">
              <a:solidFill>
                <a:prstClr val="white"/>
              </a:solidFill>
            </a:endParaRPr>
          </a:p>
        </p:txBody>
      </p:sp>
    </p:spTree>
    <p:extLst>
      <p:ext uri="{BB962C8B-B14F-4D97-AF65-F5344CB8AC3E}">
        <p14:creationId xmlns:p14="http://schemas.microsoft.com/office/powerpoint/2010/main" val="225135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NDICADORES SEGUIMIENTO">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Anexo: Indicadores de Seguimiento</a:t>
            </a:r>
            <a:endParaRPr lang="en-US" sz="1800" dirty="0">
              <a:solidFill>
                <a:prstClr val="white"/>
              </a:solidFill>
            </a:endParaRPr>
          </a:p>
        </p:txBody>
      </p:sp>
      <p:sp>
        <p:nvSpPr>
          <p:cNvPr id="3" name="TextBox 7"/>
          <p:cNvSpPr txBox="1"/>
          <p:nvPr userDrawn="1"/>
        </p:nvSpPr>
        <p:spPr>
          <a:xfrm>
            <a:off x="368037" y="2914650"/>
            <a:ext cx="4254764" cy="338138"/>
          </a:xfrm>
          <a:prstGeom prst="rect">
            <a:avLst/>
          </a:prstGeom>
          <a:solidFill>
            <a:schemeClr val="accent5"/>
          </a:solidFill>
        </p:spPr>
        <p:txBody>
          <a:bodyPr>
            <a:spAutoFit/>
          </a:bodyPr>
          <a:lstStyle/>
          <a:p>
            <a:pPr algn="ctr" fontAlgn="base">
              <a:spcBef>
                <a:spcPct val="0"/>
              </a:spcBef>
              <a:spcAft>
                <a:spcPct val="0"/>
              </a:spcAft>
              <a:defRPr/>
            </a:pPr>
            <a:r>
              <a:rPr lang="es-ES_tradnl" sz="1600" dirty="0">
                <a:solidFill>
                  <a:prstClr val="white"/>
                </a:solidFill>
                <a:cs typeface="Arial" charset="0"/>
              </a:rPr>
              <a:t>Desde la Aprobación Hasta la Efectividad</a:t>
            </a:r>
          </a:p>
        </p:txBody>
      </p:sp>
      <p:sp>
        <p:nvSpPr>
          <p:cNvPr id="4" name="TextBox 9"/>
          <p:cNvSpPr txBox="1"/>
          <p:nvPr userDrawn="1"/>
        </p:nvSpPr>
        <p:spPr>
          <a:xfrm>
            <a:off x="5365750" y="2898775"/>
            <a:ext cx="4044950" cy="338138"/>
          </a:xfrm>
          <a:prstGeom prst="rect">
            <a:avLst/>
          </a:prstGeom>
          <a:solidFill>
            <a:schemeClr val="accent5"/>
          </a:solidFill>
        </p:spPr>
        <p:txBody>
          <a:bodyPr>
            <a:spAutoFit/>
          </a:bodyPr>
          <a:lstStyle/>
          <a:p>
            <a:pPr algn="ctr" fontAlgn="base">
              <a:spcBef>
                <a:spcPct val="0"/>
              </a:spcBef>
              <a:spcAft>
                <a:spcPct val="0"/>
              </a:spcAft>
              <a:defRPr/>
            </a:pPr>
            <a:r>
              <a:rPr lang="es-ES_tradnl" sz="1600" dirty="0">
                <a:solidFill>
                  <a:prstClr val="white"/>
                </a:solidFill>
                <a:cs typeface="Arial" charset="0"/>
              </a:rPr>
              <a:t>Desde la Efectividad Hasta la Elegibilidad</a:t>
            </a:r>
          </a:p>
        </p:txBody>
      </p:sp>
      <p:sp>
        <p:nvSpPr>
          <p:cNvPr id="5" name="TextBox 10"/>
          <p:cNvSpPr txBox="1">
            <a:spLocks noChangeArrowheads="1"/>
          </p:cNvSpPr>
          <p:nvPr userDrawn="1"/>
        </p:nvSpPr>
        <p:spPr bwMode="auto">
          <a:xfrm>
            <a:off x="82551" y="6172202"/>
            <a:ext cx="997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r>
              <a:rPr lang="es-ES_tradnl" altLang="es-ES" sz="1200" b="1" i="1">
                <a:solidFill>
                  <a:prstClr val="black"/>
                </a:solidFill>
              </a:rPr>
              <a:t>Fuente: </a:t>
            </a:r>
            <a:r>
              <a:rPr lang="en-US" altLang="es-ES" sz="1200" b="1" i="1">
                <a:solidFill>
                  <a:prstClr val="black"/>
                </a:solidFill>
              </a:rPr>
              <a:t>PMR</a:t>
            </a:r>
            <a:endParaRPr lang="es-ES" altLang="es-ES" sz="1200" b="1" i="1">
              <a:solidFill>
                <a:prstClr val="black"/>
              </a:solidFill>
            </a:endParaRPr>
          </a:p>
        </p:txBody>
      </p:sp>
    </p:spTree>
    <p:extLst>
      <p:ext uri="{BB962C8B-B14F-4D97-AF65-F5344CB8AC3E}">
        <p14:creationId xmlns:p14="http://schemas.microsoft.com/office/powerpoint/2010/main" val="374977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964D989-64D7-4E04-88C1-8F737510D1A8}"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E5BC24E7-FDFB-4CBF-881A-080DAF7873B7}"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5786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4FF1870-60A1-4031-BDB3-3195B1D1DFE4}" type="datetimeFigureOut">
              <a:rPr lang="en-US">
                <a:solidFill>
                  <a:prstClr val="black"/>
                </a:solidFill>
              </a:rPr>
              <a:pPr>
                <a:defRPr/>
              </a:pPr>
              <a:t>8/3/2020</a:t>
            </a:fld>
            <a:endParaRPr lang="en-US">
              <a:solidFill>
                <a:prstClr val="black"/>
              </a:solidFill>
            </a:endParaRPr>
          </a:p>
        </p:txBody>
      </p:sp>
      <p:sp>
        <p:nvSpPr>
          <p:cNvPr id="8" name="Footer Placeholder 7"/>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35BC7AE-18F9-4588-8847-BD3052441EE3}"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287635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4690643-FEB3-4589-B637-567A552C59AE}" type="datetimeFigureOut">
              <a:rPr lang="en-US">
                <a:solidFill>
                  <a:prstClr val="black"/>
                </a:solidFill>
              </a:rPr>
              <a:pPr>
                <a:defRPr/>
              </a:pPr>
              <a:t>8/3/2020</a:t>
            </a:fld>
            <a:endParaRPr lang="en-US">
              <a:solidFill>
                <a:prstClr val="black"/>
              </a:solidFill>
            </a:endParaRPr>
          </a:p>
        </p:txBody>
      </p:sp>
      <p:sp>
        <p:nvSpPr>
          <p:cNvPr id="4" name="Footer Placeholder 3"/>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ADFC5A07-221E-48BF-AEE5-9E4B0278DEAC}"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826001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1B73623-1532-43E8-BA47-5F78366E5863}" type="datetimeFigureOut">
              <a:rPr lang="en-US">
                <a:solidFill>
                  <a:prstClr val="black"/>
                </a:solidFill>
              </a:rPr>
              <a:pPr>
                <a:defRPr/>
              </a:pPr>
              <a:t>8/3/2020</a:t>
            </a:fld>
            <a:endParaRPr lang="en-US">
              <a:solidFill>
                <a:prstClr val="black"/>
              </a:solidFill>
            </a:endParaRPr>
          </a:p>
        </p:txBody>
      </p:sp>
      <p:sp>
        <p:nvSpPr>
          <p:cNvPr id="3" name="Footer Placeholder 2"/>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B90CA3A-31FC-4D6E-8769-E4E29D69BC72}"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5598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DATOS GENERALE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b="1" dirty="0">
                <a:solidFill>
                  <a:prstClr val="white"/>
                </a:solidFill>
              </a:rPr>
              <a:t>Datos Generales</a:t>
            </a:r>
            <a:endParaRPr lang="en-US" sz="1800" b="1"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2</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158863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A59A8E5-86B8-43A8-B05A-18D9490801A0}"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AA1B09F-97D4-477E-A6CE-A3EBA66135EA}"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4000954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D53A6332-4912-402E-9948-F946B0C90747}" type="datetimeFigureOut">
              <a:rPr lang="en-US">
                <a:solidFill>
                  <a:prstClr val="black"/>
                </a:solidFill>
              </a:rPr>
              <a:pPr>
                <a:defRPr/>
              </a:pPr>
              <a:t>8/3/2020</a:t>
            </a:fld>
            <a:endParaRPr lang="en-US">
              <a:solidFill>
                <a:prstClr val="black"/>
              </a:solidFill>
            </a:endParaRPr>
          </a:p>
        </p:txBody>
      </p:sp>
      <p:sp>
        <p:nvSpPr>
          <p:cNvPr id="6" name="Footer Placeholder 5"/>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3FF45AF-A2FA-4FAB-9113-59ECD2F867D6}"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1935917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D2D427F-47C8-43F5-9877-76BF93CC4E10}" type="datetimeFigureOut">
              <a:rPr lang="en-US">
                <a:solidFill>
                  <a:prstClr val="black"/>
                </a:solidFill>
              </a:rPr>
              <a:pPr>
                <a:defRPr/>
              </a:pPr>
              <a:t>8/3/2020</a:t>
            </a:fld>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DD01A5C-A3AF-45D3-9960-FE1611872ADE}"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274470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2"/>
            <a:ext cx="2311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81D80C3-0688-4F87-90CD-198DB4D70F27}" type="datetimeFigureOut">
              <a:rPr lang="en-US">
                <a:solidFill>
                  <a:prstClr val="black"/>
                </a:solidFill>
              </a:rPr>
              <a:pPr>
                <a:defRPr/>
              </a:pPr>
              <a:t>8/3/2020</a:t>
            </a:fld>
            <a:endParaRPr lang="en-US">
              <a:solidFill>
                <a:prstClr val="black"/>
              </a:solidFill>
            </a:endParaRPr>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7099300" y="6356352"/>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4BFD7F0-F5C7-4F60-8C1D-8E27B1768F15}" type="slidenum">
              <a:rPr lang="en-US" altLang="es-ES_tradnl">
                <a:solidFill>
                  <a:prstClr val="black"/>
                </a:solidFill>
                <a:cs typeface="Arial" panose="020B0604020202020204" pitchFamily="34" charset="0"/>
              </a:rPr>
              <a:pPr fontAlgn="base">
                <a:spcBef>
                  <a:spcPct val="0"/>
                </a:spcBef>
                <a:spcAft>
                  <a:spcPct val="0"/>
                </a:spcAft>
                <a:defRPr/>
              </a:pPr>
              <a:t>‹Nº›</a:t>
            </a:fld>
            <a:endParaRPr lang="en-US" altLang="es-ES_tradnl">
              <a:solidFill>
                <a:prstClr val="black"/>
              </a:solidFill>
              <a:cs typeface="Arial" panose="020B0604020202020204" pitchFamily="34" charset="0"/>
            </a:endParaRPr>
          </a:p>
        </p:txBody>
      </p:sp>
    </p:spTree>
    <p:extLst>
      <p:ext uri="{BB962C8B-B14F-4D97-AF65-F5344CB8AC3E}">
        <p14:creationId xmlns:p14="http://schemas.microsoft.com/office/powerpoint/2010/main" val="367827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EJECUCION FINANCIERA">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Ejecución Financiera</a:t>
            </a: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3</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25707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 ADQUISICIONE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Adquisiciones</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4</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4133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 PEP RESUMIDO">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PEP  Resumido</a:t>
            </a:r>
            <a:endParaRPr lang="en-US" sz="1800" dirty="0">
              <a:solidFill>
                <a:prstClr val="white"/>
              </a:solidFill>
            </a:endParaRPr>
          </a:p>
        </p:txBody>
      </p:sp>
      <p:sp>
        <p:nvSpPr>
          <p:cNvPr id="5"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5</a:t>
            </a:r>
            <a:endParaRPr lang="en-US" altLang="en-US" sz="1200" b="1" dirty="0">
              <a:solidFill>
                <a:prstClr val="white"/>
              </a:solidFill>
              <a:cs typeface="Arial" charset="0"/>
            </a:endParaRPr>
          </a:p>
        </p:txBody>
      </p:sp>
      <p:sp>
        <p:nvSpPr>
          <p:cNvPr id="3" name="Picture Placeholder 2"/>
          <p:cNvSpPr>
            <a:spLocks noGrp="1"/>
          </p:cNvSpPr>
          <p:nvPr>
            <p:ph type="pic" sz="quarter" idx="10"/>
          </p:nvPr>
        </p:nvSpPr>
        <p:spPr>
          <a:xfrm>
            <a:off x="82551" y="762000"/>
            <a:ext cx="9740899" cy="5791200"/>
          </a:xfrm>
        </p:spPr>
        <p:txBody>
          <a:bodyPr rtlCol="0">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solidFill>
                  <a:schemeClr val="bg1">
                    <a:lumMod val="50000"/>
                  </a:schemeClr>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16305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 PRODUCTOS ESPERAD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Productos Esperados  2014</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6</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1576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 RUTA CRITICA">
    <p:spTree>
      <p:nvGrpSpPr>
        <p:cNvPr id="1" name=""/>
        <p:cNvGrpSpPr/>
        <p:nvPr/>
      </p:nvGrpSpPr>
      <p:grpSpPr>
        <a:xfrm>
          <a:off x="0" y="0"/>
          <a:ext cx="0" cy="0"/>
          <a:chOff x="0" y="0"/>
          <a:chExt cx="0" cy="0"/>
        </a:xfrm>
      </p:grpSpPr>
      <p:sp>
        <p:nvSpPr>
          <p:cNvPr id="4"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Ruta </a:t>
            </a:r>
            <a:r>
              <a:rPr lang="es-ES_tradnl" sz="1800" dirty="0" err="1">
                <a:solidFill>
                  <a:prstClr val="white"/>
                </a:solidFill>
              </a:rPr>
              <a:t>CrÍtica</a:t>
            </a:r>
            <a:endParaRPr lang="en-US" sz="1800" dirty="0">
              <a:solidFill>
                <a:prstClr val="white"/>
              </a:solidFill>
            </a:endParaRPr>
          </a:p>
        </p:txBody>
      </p:sp>
      <p:sp>
        <p:nvSpPr>
          <p:cNvPr id="5"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7</a:t>
            </a:r>
            <a:endParaRPr lang="en-US" altLang="en-US" sz="1200" b="1" dirty="0">
              <a:solidFill>
                <a:prstClr val="white"/>
              </a:solidFill>
              <a:cs typeface="Arial" charset="0"/>
            </a:endParaRPr>
          </a:p>
        </p:txBody>
      </p:sp>
      <p:sp>
        <p:nvSpPr>
          <p:cNvPr id="3" name="Picture Placeholder 2"/>
          <p:cNvSpPr>
            <a:spLocks noGrp="1"/>
          </p:cNvSpPr>
          <p:nvPr>
            <p:ph type="pic" sz="quarter" idx="10"/>
          </p:nvPr>
        </p:nvSpPr>
        <p:spPr>
          <a:xfrm>
            <a:off x="82551" y="838200"/>
            <a:ext cx="9740900" cy="4267200"/>
          </a:xfrm>
        </p:spPr>
        <p:txBody>
          <a:bodyPr rtlCol="0">
            <a:normAutofit/>
          </a:bodyPr>
          <a:lstStyle>
            <a:lvl1pPr marL="0" indent="0">
              <a:buNone/>
              <a:defRPr sz="2000" baseline="0">
                <a:solidFill>
                  <a:schemeClr val="bg1">
                    <a:lumMod val="50000"/>
                  </a:schemeClr>
                </a:solidFill>
              </a:defRPr>
            </a:lvl1pPr>
          </a:lstStyle>
          <a:p>
            <a:pPr lvl="0"/>
            <a:r>
              <a:rPr lang="en-US" noProof="0"/>
              <a:t>Click icon to add picture</a:t>
            </a:r>
            <a:endParaRPr lang="en-US" noProof="0" dirty="0"/>
          </a:p>
        </p:txBody>
      </p:sp>
      <p:sp>
        <p:nvSpPr>
          <p:cNvPr id="12" name="Text Placeholder 11"/>
          <p:cNvSpPr>
            <a:spLocks noGrp="1"/>
          </p:cNvSpPr>
          <p:nvPr>
            <p:ph type="body" sz="quarter" idx="11"/>
          </p:nvPr>
        </p:nvSpPr>
        <p:spPr>
          <a:xfrm>
            <a:off x="577850" y="5334000"/>
            <a:ext cx="8832850" cy="12192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bg1">
                    <a:lumMod val="50000"/>
                  </a:schemeClr>
                </a:solidFill>
              </a:defRPr>
            </a:lvl1pPr>
            <a:lvl2pPr>
              <a:defRPr sz="2000" baseline="0"/>
            </a:lvl2pPr>
            <a:lvl3pPr>
              <a:defRPr sz="1800" baseline="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49363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 PROYECCIÓN DESEMBOLSO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Proyección de Desembolsos </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8</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292897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2 ACCIONES ACELERAR METAS">
    <p:spTree>
      <p:nvGrpSpPr>
        <p:cNvPr id="1" name=""/>
        <p:cNvGrpSpPr/>
        <p:nvPr/>
      </p:nvGrpSpPr>
      <p:grpSpPr>
        <a:xfrm>
          <a:off x="0" y="0"/>
          <a:ext cx="0" cy="0"/>
          <a:chOff x="0" y="0"/>
          <a:chExt cx="0" cy="0"/>
        </a:xfrm>
      </p:grpSpPr>
      <p:sp>
        <p:nvSpPr>
          <p:cNvPr id="2" name="Rectangle 5"/>
          <p:cNvSpPr/>
          <p:nvPr userDrawn="1"/>
        </p:nvSpPr>
        <p:spPr>
          <a:xfrm>
            <a:off x="82550" y="76200"/>
            <a:ext cx="3797300" cy="6096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S_tradnl" sz="1800" dirty="0">
                <a:solidFill>
                  <a:prstClr val="white"/>
                </a:solidFill>
              </a:rPr>
              <a:t>Acciones Para Acelerar el Cumplimiento de Metas</a:t>
            </a:r>
            <a:endParaRPr lang="en-US" sz="1800" dirty="0">
              <a:solidFill>
                <a:prstClr val="white"/>
              </a:solidFill>
            </a:endParaRPr>
          </a:p>
        </p:txBody>
      </p:sp>
      <p:sp>
        <p:nvSpPr>
          <p:cNvPr id="3" name="TextBox 10"/>
          <p:cNvSpPr txBox="1">
            <a:spLocks noChangeArrowheads="1"/>
          </p:cNvSpPr>
          <p:nvPr userDrawn="1"/>
        </p:nvSpPr>
        <p:spPr bwMode="auto">
          <a:xfrm>
            <a:off x="82551" y="38100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s-ES_tradnl" altLang="en-US" sz="1200" b="1" dirty="0">
                <a:solidFill>
                  <a:prstClr val="white"/>
                </a:solidFill>
                <a:cs typeface="Arial" charset="0"/>
              </a:rPr>
              <a:t>9</a:t>
            </a:r>
            <a:endParaRPr lang="en-US" altLang="en-US" sz="1200" b="1" dirty="0">
              <a:solidFill>
                <a:prstClr val="white"/>
              </a:solidFill>
              <a:cs typeface="Arial" charset="0"/>
            </a:endParaRPr>
          </a:p>
        </p:txBody>
      </p:sp>
    </p:spTree>
    <p:extLst>
      <p:ext uri="{BB962C8B-B14F-4D97-AF65-F5344CB8AC3E}">
        <p14:creationId xmlns:p14="http://schemas.microsoft.com/office/powerpoint/2010/main" val="3807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 name="Picture 8"/>
          <p:cNvPicPr>
            <a:picLocks noChangeArrowheads="1"/>
          </p:cNvPicPr>
          <p:nvPr/>
        </p:nvPicPr>
        <p:blipFill>
          <a:blip r:embed="rId25" cstate="print"/>
          <a:srcRect/>
          <a:stretch>
            <a:fillRect/>
          </a:stretch>
        </p:blipFill>
        <p:spPr bwMode="auto">
          <a:xfrm>
            <a:off x="908050" y="6591300"/>
            <a:ext cx="8502650" cy="190500"/>
          </a:xfrm>
          <a:prstGeom prst="rect">
            <a:avLst/>
          </a:prstGeom>
          <a:solidFill>
            <a:schemeClr val="accent1">
              <a:lumMod val="75000"/>
              <a:alpha val="0"/>
            </a:schemeClr>
          </a:solidFill>
          <a:ln w="9525">
            <a:solidFill>
              <a:schemeClr val="bg2">
                <a:lumMod val="60000"/>
                <a:lumOff val="40000"/>
              </a:schemeClr>
            </a:solidFill>
            <a:miter lim="800000"/>
            <a:headEnd/>
            <a:tailEnd/>
          </a:ln>
        </p:spPr>
      </p:pic>
      <p:sp>
        <p:nvSpPr>
          <p:cNvPr id="9" name="Rectangle 6"/>
          <p:cNvSpPr txBox="1">
            <a:spLocks noChangeArrowheads="1"/>
          </p:cNvSpPr>
          <p:nvPr/>
        </p:nvSpPr>
        <p:spPr bwMode="auto">
          <a:xfrm>
            <a:off x="8750300" y="6553200"/>
            <a:ext cx="660400" cy="228600"/>
          </a:xfrm>
          <a:prstGeom prst="rect">
            <a:avLst/>
          </a:prstGeom>
          <a:noFill/>
          <a:ln w="9525">
            <a:noFill/>
            <a:miter lim="800000"/>
            <a:headEnd/>
            <a:tailEnd/>
          </a:ln>
          <a:effec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fontAlgn="base">
              <a:spcBef>
                <a:spcPct val="0"/>
              </a:spcBef>
              <a:spcAft>
                <a:spcPct val="0"/>
              </a:spcAft>
              <a:defRPr/>
            </a:pPr>
            <a:r>
              <a:rPr lang="en-US" altLang="es-ES_tradnl" sz="1200">
                <a:solidFill>
                  <a:srgbClr val="7F7F7F"/>
                </a:solidFill>
              </a:rPr>
              <a:t>- </a:t>
            </a:r>
            <a:fld id="{7E3A6AE4-208F-40D8-B619-C47137A22A02}" type="slidenum">
              <a:rPr lang="en-US" altLang="es-ES_tradnl" sz="1200" smtClean="0">
                <a:solidFill>
                  <a:srgbClr val="7F7F7F"/>
                </a:solidFill>
              </a:rPr>
              <a:pPr algn="r" fontAlgn="base">
                <a:spcBef>
                  <a:spcPct val="0"/>
                </a:spcBef>
                <a:spcAft>
                  <a:spcPct val="0"/>
                </a:spcAft>
                <a:defRPr/>
              </a:pPr>
              <a:t>‹Nº›</a:t>
            </a:fld>
            <a:r>
              <a:rPr lang="en-US" altLang="es-ES_tradnl" sz="1200">
                <a:solidFill>
                  <a:srgbClr val="7F7F7F"/>
                </a:solidFill>
              </a:rPr>
              <a:t> -</a:t>
            </a:r>
          </a:p>
        </p:txBody>
      </p:sp>
    </p:spTree>
    <p:extLst>
      <p:ext uri="{BB962C8B-B14F-4D97-AF65-F5344CB8AC3E}">
        <p14:creationId xmlns:p14="http://schemas.microsoft.com/office/powerpoint/2010/main" val="22421580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data:image/jpeg;base64,/9j/4AAQSkZJRgABAQAAAQABAAD/2wCEAAkGBxQTERUUEBQWFRUXFRQbFBYYFxgUGBYVHBcXGBYXGRkYHCkgGBolHBwYLTQhJSkrMy8wFx8zODMsNygtLisBCgoKDg0OGxAQGywkICQtLCwsLCwsLCwsLCwsLCwsLCwsLCwsLCwsLCwsLCwsLCwsLCwsLCwsLCwsLCwsLCwsLP/AABEIAFABDQMBEQACEQEDEQH/xAAbAAABBQEBAAAAAAAAAAAAAAAAAQMEBQYCB//EAD0QAAIBAwIDBQYEBAUFAQEAAAECEQADEgQhBRMxBiJBUWEHFCMycZFCUoGhYnKxshU0U3OCMzVDwdGSJf/EABoBAQADAQEBAAAAAAAAAAAAAAABAgQDBQb/xAAuEQACAQQCAQQBBAEEAwAAAAAAAQIDBBESITETBUFRYSIyNHGBoRUzsfAUJJH/2gAMAwEAAhEDEQA/APcKAKAWgEoAoBaAKAKA4uXAoJYgAdSTAH60SyQ2l2Ueo7ZaJGKtqEBHXqY+wrvG2qyWUji7mknhss+H8Ts31ysXFuDxxIMfUeFc505Q4kjpGpGf6WS65lwqQFAFAFALQBQBQBQBQBQBQBQBQBQBQBQBQBQBQBQBQBQCUB5j7VuM37Gosixde2DbJIUwCcuterYUYTi3JZPLvqs4SWrwZHT8b4k65W7uoZR4rkw/YVtlRt4vDSMUa1xJZTZJ4X2/1tl++/NE95HH7T1BqtSxpTXCwWp3tWD5eS87fdqrjLpLukuvbW5buEgGNwyiD6jes1pbRzKM1nBourmWIyg8ZM7ouL8TvAmzc1DgGCVkwesbVqnStoPEkkZo1biX6WxbPbLX2Hh7rkg7pcE/cETR2lCouEFd1oPlnqnAu1VvUaJtS/cwDC4BviwHh5zIj6149e3lTqaI9alcKpT3KjR9nn16htbdYW0OK6dZWCI3uk9WPlSlcKlHWC592cKdF1uZvr2JOv7IaLIh7RZiBjixDeQB3/ess/U6lF4Ty/g1Kwpz7X9lFq+yp4evvOmR3ZTJ+IQUTxMKO8POu1K4uLp61Gop/BzlQp2y2prLNj2Q4773pzcMB1Yq6/lYb/qIiKipbyoy1bydaVZVY5Rl+xvbt31LWNWw7zkWngLBmAh+vga3XFmlTU4f2Y6F45VHCZ6NXmnpHmfBu1mqfivu7uDa5t1YxEwA0b/oK9SpbQVvvjnB5dO5m7jT2yHFe3+ot8QNlba8tbgQoR3mkgTPgd9qU7KEqO7fOBUvJxraJcZPTAa8s9QWgCgCgCgCgCgCgEmgCgCaAJoBaAKASaAWgEmgFoAoDyL2zf5mx/tN/dXs+mfof8njepfqRovZEwGhaTHxX8fRaz+opur/AEaPT2lSMF7R9Raua+41gqRChivQuPm3HXwrfYxlGl+RgvZRlU/EhcXtldHo8vH3kj6F0j+hrpTadSWDnUTVOOTaeybitmzYvC9dRCboIDMASMBvvWH1ClOc1qs8G6wqRhB7P3KD2m8Xs6nVKdOQwS2FZx0YyTt5gD+taLGlKFN7Ge+qxnNal52B0RXSB7g7jXXugH8QtqoT9MzP/GsXqVdRk2vZGmyptU8v5NnxS6bDi7b3LKOaoHUAbXAB4j9x9K8C4rOGFH9T/wC5PR0cX5Pb3LLQ6ZCmU55ic/P6GrW9vGKy+W+2d5VVUXHR2buIK3PIw3gRHQ+taovDwzl/Ji+xWnNjV6pPwOLTj0zBIH9ftXo3U1OEX/RioR1qSXzyeWXdO7XLpQE4F3aPBQ27fpXsRcVBJ+55Ek3Ntex697OO1nvVrlXj8a2Ov+ong31868a9tvHLZdM9izufJHV9oxXAZ/xwx151+Pri8VuqftV/Bhp/uhjWcf11rUp7yqre7u7W0zCkwIMfWpjb0pU3q8oiVerGotlhnonbTtiuitqFAe86yqnYKPzN6eledbWrrS+Eejc3SpLjsx+n4pxrULzbQbA7rCqoI9AdyK2ulaQesuzEql1NbLo1XZLimuvaa+b6BbiZLaLKVLOB0ZfETFYrinRjNaPhmy3nWlB7LlGZOp46wzCuB1jFB+1a9bNcGTa7fJZ9he3F29f921gGZyCtGJyG5Vh5wD9q53dnGMfJT6OtrdylLSfZVdpe2+q0+vuojg20uCEIG4xBievjXWhZ050lJ9nKveVIVWl0PabWcauvbeGRLjCO6uKqT1IO8R51WULSKa7ZaM7qTT9mPcSv8aa7cFoNgrEKwVVDAeInzqIK0UVkmbunJ4I3B+3Or0+pFjiCyCwDZAKyz0YRsRVqtnSnDekVp3dWE9ahpO33bP3MLbsgNdcTJ6IvgY8SazWlp5fyl0abq68SxHsyT8Y4ylr3lsuVAO6rGPmV6gVs8Vq3ouzH5bpLd9HfZjtHrHt628bw7tsviRJDkd0oOiqIqtxb0ouEcE0K9VqUs9Gl9mPH7+rF46h8sSmOwETM9KzX1CFJrU1WVedVPYf9pnG72ls2m07YlrhB2BkYk+NVsaMasmpFr2tKlFOJzouLau5whb9o56gz+GZHMKmAPGP6VDp0419ZdBVKkqG0ezL6jV8cRTcYPAEkYoYH0FbVGzbwjI5Xa5NP7Pe2LazK1eAF1BMjYOswdvAgx96yXlqqXMemarS68vEu0bSsJuFoDyL2zf5mx/tN/dXs+mfof8njepfqRmeDdldVqredhAyZEfMBuPQ1rq3NOnLEjJSt6lRZiaXgfsuvM4OrZbaDqqnJmHlPRfrWSr6jFLEEa6Xp8m/zF9r+nW2+kRAAq2rgUeQBSKenSctmx6hFR1ijOcB7KXdXYu3rJU8oxhvkxjLu+HStVa6jTmoy9zNStpVIOUfYreD3bSX0OoQvbDDNZgx4/WPL0iutVSlB6Pk5U3GM1sj3biVtLmmD2IKYDCOmBKnb02r5G92VKWez6JJSS1H+DDIG4xBb5fpArD6evJmrLvo2VXqlTQ1d0z6di+nGVskl7PiD4tb9f4fGt+rj1/8ADA4ypvMevgW9xJL9vC0ZZziQdmT8xIO4gTXWm4y5LxqxkuBnT6QC+xQiWifHuWxCgn6k1SU3tGKf2VUVltHm/s1QHidwESCl4EeYyE17t48UFg8u05rs47YcDucN1aX9NItlsrZ/K3jbPpH7Gr21ZXFPxy7IuKToVN49EbsRqjd4vbuEAF3uMQOgJRjVrqOlu4/BW2ltcKRN9p//AHRf5LP9zVzsf9h/2Xvf3C/ojdrfi8Yxf5c7CR/DC7fufvV7da2+UUrvaukz2y2gAAGwAgD0rwW8nupJcFP2s7QLotObrDJphFmMmPmfAV2t6Lqz1RxuKypQ2PP9DxPjGuBuac4W5gEYou3UAmSa9KVO1o8S5Z50alzW5jwij4Yt5OL2xqDN4X15h23J+noa0VHF2z16wZ6WyuFt3kl8WtBuOlWEg6m3I/RapB4tMr4LzWbrD+T2LiOsWzae7c2VFJP0FeJCLnLVe57U5KEdmeXJ2q4lr7rLoV5aDyjujwydvH6V63/jUKEc1OWeV/5Nes8U+EZvtjp9Zbup7+2T4d0yD3ZPkPOtVvOk4Pxrgy141VJeR8lv7SdG63rGoIlHtWhPhko3U/X/AO1xspRcZU/tna8i1KM/pGp4h7QtI2iaCTca2V5UGQxEbnpHrWSFjVVT6z2a5XtN0/v4Md2O0Te56+9Hc93KA+bTJ+233rbdTXkhH7MVtFqnOX0aP2LfLqPqn9DWX1PuJq9M6ZJ9s/8AlrH+8f7DVfTP1st6l+hEPQ9rPceE6bBQ125zMAeigO0sfP6VZ23muJZ6RSNz4qEcdkfR3ONapBdR8EYSs4oCPCARMVeStKb1fLKJ3VRbJ8Fb7MMl4pDfNjeDfWRP7iu19jwcfRzss+fn7Paq8E9wKkHkntjtE6mziCfhN0BP4q9j01rR5+Tx/UU3JYNH7I0I0TAgg81+ojwWs3qLTq/0afT1imzb1gN55V7ZbbG7p8QT3LnQE/iWvX9MaSZ5HqSbaLP2N2yNPfyBHxR1EfgFcvUmnNY+Dr6cvwf8lT7T+yZR/erCyrH4qgfK35x6Hx9frXaxuuNJf0cb62w94jHs77RPZJ0t4MLVyRbYg9xz4fyk/vXP1S1VWk5R7wT6fcOElCXRq01F3S3C0SpPeHh+vka+Lt/LQWV/aPVrtxqNrpluvamyVmGn8seP1r143UMZlwU8qK681u+xPL5t1o3EqqAdN+pjz/pXKpdQqfhTWTnKMansXvCeGCxbIHUjf/4PStFClp32dYw1jg8s9mQ//qP/AC3v7hX0F6//AF0eTafuGescY4YmpsvZuiVYR6g+BHqK8inUcJKSPWqU1OLizyTs1wd9Jxm1Zu+BYq3QOpRoYV7Nesqts5I8ihSdK5UWde0//ui/yWf7mqLH/Yf9i9/cL+iz9pXZi6XXWacFu6nMC7spUbOB4iI+1crG4jh05HW9oSyqkRnQe1Z0QLesB3AjIPjP1GJg1M/TU3mL4Ih6i1HDXIxxjiGp4nonc2SOTdDqFBIa2VggH8RB3286tShTtqqWe0UqTncUs46E7M+0X3XTLYawXZJCENjMkmGEbGTSvY+Se+3YoXrpw1wUb6y6nEbep1aFC9xLkEEdwmNv0rQ4xdBwi+jhtLzKcl2WetaePAjodTbI+y1yjxaY+jrLm6z9nqPa7h7ajRXrVv5mTu+pBDAfrFeTb1FCopM9W4g503FHlXZDtceHcy1eslpaSJwZWG0EEbivXubZXGJRZ5NvcuhmMkQe2PFL+sZdU9o27J7lrxG2570bk10tqcKS8afPuc7ic6r3a49i+7ecUu3dFpDbn3d7YLkD/wAiwMSfCINZ7SEY1ZZ7NF3OUqUcdGes8S0wVcdBmQBkzXXIY+JgAAVpcKjbzMzKpBdQNz2d7SWtfp7uiSyNO5tOLaqZQ7eGwg1grUJUZqq3lZN9GvGrB0kscGQ7MdorvC7t1LlqZgOhOBBEwQYNbK9CNxFNMx0K0reTTQvbHtNf1yIzWuXYVjh1ILx+YgSY8qWtCFF4Tyxc151llrCDjHCbjcN0d9FLIq3VeBOPxGIJ9PWoo1YqtOLfZNWlJ0oyRe6P2ntyEtJp8rwQIpDSpIEAhQJ/T964S9PW7k5cdnaN/LRRS56KXsRdbT8VQakFXYsrAjcM4kV3ukp2/wCJxtW41/yPcK8E94KAIoQFALQkSKEBFCQoAoQhGQHYiRVWk+GSQ24RZJnlj+lcXa0m8tFNIkmzYVBCKFHoIrrGEYrCRZJIcq5JytsAyAB+lTlkYR3UEjb2FLBioLDoYEj6HwqdnjBXVZyK1oHcgH9KKTROqOqgkYfQ2yZNtCfMqJ/pVt5fJTSPwPKsbDaq5LYGvc7eWWCZeeIn7xU7S+SNI/B1dsK0FlUkdJAMfSelE37BxXuLyhMwJ84psxhHdQWGbukRjLIrHzKgn9xUqTXuVcE/Y6uWVZcWUFfIgEem1NmuRqnwYr2h8f1OlFsaa1FsQXuY5JH+mQOg9fpW6zo06mXN8mK7qzp4UFwUK+1chIGlQNHXOF+2P/utP+nc/qM3+oPGNTj2acFvXNZ75cTC2OYRtiGZgRCj8ok70va0FT8a5YsqUpVPI+j1W9pUf50Vo6ZKD/WvIUmuj1nFPtHZtCIgQOgjYU2ZOqFCiIAEeVRkY9hq3pLamVRQfMKAfvFWcm+2QoJdI6OnUtkVXLwaBP361GWNV2OVBYWoBH1msS0AbjBQWVQT+ZjAH3q0YuXRWUlHs59/TmcsElh1gEhdpGRAgfrU6vGSN1nAza4zaYIcoFxgqFgVyYiREjeRUunJEKrFnQ4raJUKxYuJACk7TEmB3RPiaOm12T5Ivo6HE7Xw++PiEi3/ABETIH2NRpLnjobrgNbxO3aIFwxIJ6EgKCAWJA2G/U0jBvoSmo9nVnXo7siySvUwcQYBjLpMEfejg0sslTTeENPxe0Mpb5eux33CnHbvbkDbzooNkOpER+M2QoYvsQT0OwBhiwjugHrNFTlkeSOBbvF7K5ZXAMDbDeheMPvNSqcmPJH5OhxS3zOXl3tx0MSBJXLpIHhUaPGRus4CxxS2wBBMFgFJUgMSCRiSNxAO9HBoKcX0Nf47YxZi8Ki5EkEDCYyEjvLPiKt4pZwR5Y9kn31MXbLZJzPlAyP7VRxZZTTI441axyBPzBccWzkiQMYncb1bxyK+WJIva5EALmMgSJB6AZHb6VCg30Wc0uxm1xeyxXFwcghU+BDAld/XE/apdOS9iFUi/cE4taZgqkklS2ytAWWEkxA+U/amjG8ejhOOWSAQxMsAFCtkSRkIWJjHefKjpyRCqRY5f4taWZboxWACzZAZEAASYG9FTkw6kUJ/jFn/AFF+RH/4M2Kt9CdqeOXwT5I/Ih4xahzJhGxJxaC2WOK7d45bbVGjDqJLI9f16IFLnEMCRII6LkfoYB29KKDfRLkl2c3uIIoQmfifIApJO09ANtqKDefohzSx9jdzi1kZAt8obMQZAWJkfqPrNSoS7IdSPRDOp0Yh8EklulvvDH5iRjIjxJq+KnWSmaS5wTf8VtZ4BpMAiASD3S4AIEE4gmPSqeOWMl/JHODm3xqyVVsoDPguQKy++wkeh+1HTkmFUizt+K2wzrJ7gJchSVWBJBaIn0qNGTugPFbXM5eXekDoYyIyC5RGUbxTRkeSJwvG7JTMPK4ltgTsGwO0dctoqfHLrA8ke8jqcRQsqDLJhMYtIG8Ftu708ajR4yTus4JdVLi0BTdodCt3EXC4UB9kUnvEQGJHSN9vWutObj0casFLshpYIcMLlyM1dxyXBZwoVtwdlMDYg1bbjBTXnJH0/C0FlLTl2VGJkWXUnulQdyYYdZHl0q3lltlEeNa4JHD7BslSjue4iXMrDHPEkhhBGJ3PnVZS27RaMdemNPw1Dh3702x8OLbCG5mZYj8U7CPT1q3kfP2Q4IlcTXmtKs6A22tsOSzEqxBMHaDt5HrVIvCLTWWJw6ytq87LmVaIHJeRCqoGUwR3fLxpOTkkmIRUW8Bd0NopcBFzJ2ktg5MZh8QPAbeH1qsZyTX0S4Raf2NDRACLb3F7jI02WaULFhG/zCTvv6irOfyQoL2Gr/CLTMSDdHhHKbwVAn1xxJH8xqyqyRR0ojzaRZKs1w2i1xggtNMuCCC/l3jtHj1qu/0W1O7adxEuM7C2wxiwykqFZYO53g9RHSm3OUMcYZHXQgrjce4wVAifAYQmSscvzEhQPD6Vbd5yiuixyP2NOiWb1oG7FwvBNpjgGXEKPMColNyab9i0YpJpe4xf0WYl3cvlbM8h8cUDBVxBn8R3yqVPD4IcM9kzWhboSTcGKuNrTb5IUmD0iapFtZLySeMkA8Lthbqo11cxbwiy3wmTfJfqd49TXTyvKz7HPxLDwSBpUF1XXMAWRbg2XJgZ7gyI+bxB6VXdtY+8ltIp5+iOOGoto20LiSpk2XZlIQKWQzIO0+nSpdVuWWQqaSwiQdOA2dt7gfJzLWWYQyqpBG0nugzUb8coa/DGLvCrbBYa6CotANymmFYswO24aenhAqyqyXRDpRbO10ihbyiTzXZu9p7hiXLb97eJ2IiIFV35X19ltOH9krUoj2EsvzWxNo5m0zElGVpO3jEfrVVJqWUWaTjhi8VC3mtMM15bEwbLsDIjwIikG4p/YmlJr6It7RKzXmLXZvKVf4LdBHLj+UT9Zq6nwljoo4ct57HbunUYmwXtkI6tNp3yDEEneDlI6yajZvsnVLo402gtpdS4vNlMQAbbnui2bceU+M/pUuo2sEKCTyN3uHoyqpa93eaVi04h3fPI+cdIqFNx69yXBPse5W11Az8u7mSDYfJWbqQ09JkxHj1qHLOH7oa449hBpxn81zlm4LhTktOYA/F+WQDEfrU7EaLr2In+EWwGCtdGVpUM2WK5BlJePMwJFW8z4I8K5wT7WnBuWSCVNvYkWXQsN+6WLGE6bGelUcnh5LqKysGgridwoCFqS/Ps4zhF3OOnRcZ/erLGCjzlFXwc6jmhb2ZQreYMdurqFRvVd4Pka7VNMZicob7Ykc6f3jk3y5fJLZt2/N2UMeaPVpX/APNHpssBb4eTq/zBpFKs2QMkDmEv/BJ7yz51C13D207JWpss76dviL/qKGIAGJIDR13iqppJlpJtorOKvq+ZeFrPBipQgfLywpYD+eY/4musFTwmznN1MtIsm5nvu+XL5a4/Pjl38undnp1rl+Pj+zpz5PoZ0jXxqAr5tbZrrBvBANhbPmPEH1Iqfxcfshb7fRM4Rp2V7xYufiEJkxIwxU7T6k1SbTSwXgmm8kbi96+L9s2lY20xNyPxBjiREd7Eb/arwUdXnspNy2WOhnXHUDUHDI2muWFIH4RsWcfwncH9KmOmvPYlupcdBca77y2JuTz7cDfl8jBM58OuXrMUwtf+9kflsTe0WfJHKmeZbmMvlyGXy7xHlVKWNuS9XOvBE4u13GzyeZ0+LjP/AE+7kRO+fl49avDXnJWe3GB7UWLzatSjFbSpbJJJg965kuPQkjHc9NqhOKhz2Gpb/RGDXveP/JlzzIj4Xu8dfL/3NS1HXj4/yR+W3J3oFv8AvVzPPlk3Qu5I2xx26L4wR13pLTRY7EVPd56JvBNOyq+ZcnmXAM2Ld0McYnwiqVGuMHSmu8jBsXm1hYMVtKE6kw0q0qF6dYOXpVk4qH2Vak6mfYjcN94514tlBF3lySQSGhNj8u3SOoq09NVgrDfZ5F4S92T/ANU/Bm5zAdr3ks/rsNulRPH+f8CGec/AxwRtVzbYvZ4ojqxPR2IDq5+g7v1Bq1RU8PBWm6mVke4U103VyN2SLvPDSEG/cw8PpHh1qs9cf8FobN/8nS2bqae/ibhfmOEkljgH7uM+EUzFyX8E6ySf8icXe7zGx5sxb5GIOBae/n4fWfDpSGuOSJ7ZDibakXibeRtnkKVH4e/LOvmI2I8iDUw0cee+SJ7qXHRb8UuMtpzbBLxCgfmOw/TeuMEm+TtPKXBTh740qK+eSXAl1hu7WwT31IG8jGSB+au2Ib8HH89MHGpu3W09nFXT4pD7uxwGcEkDKDt+1EoqTD2cUOcabUB8rORUWgGQeJZozU/mXy8QTUU1B8SJnv2iTeZveQLnMCYpy8ZxLScssfHp12qvGvBbnbk7t2bvvbSzcoLmB4ZnulZ/KAJjzNG46fZKUt/otRXE6hUgKAIoAigCgCKAIoAigCKAIoAigCKAKAWgEigCKAIoAigFoBKAIoAoAigCKAIoAioARUgIoAoAoAigCKAIoAoD/9k="/>
          <p:cNvSpPr>
            <a:spLocks noChangeAspect="1" noChangeArrowheads="1"/>
          </p:cNvSpPr>
          <p:nvPr/>
        </p:nvSpPr>
        <p:spPr bwMode="auto">
          <a:xfrm>
            <a:off x="-1124744" y="-144463"/>
            <a:ext cx="24765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2049" name="Rectangle 1"/>
          <p:cNvSpPr>
            <a:spLocks noChangeArrowheads="1"/>
          </p:cNvSpPr>
          <p:nvPr/>
        </p:nvSpPr>
        <p:spPr bwMode="auto">
          <a:xfrm>
            <a:off x="1257945" y="1510101"/>
            <a:ext cx="775522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NI" sz="20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POLÍTICAS PÚBLICAS DE TELECOMUNICACIONES EN  NICARAGUA</a:t>
            </a:r>
            <a:r>
              <a:rPr kumimoji="0" lang="es-NI" sz="20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Y COBERTURA NACIONAL</a:t>
            </a:r>
            <a:endParaRPr kumimoji="0" lang="es-NI" sz="20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317230" y="2677382"/>
            <a:ext cx="4935395" cy="3785652"/>
          </a:xfrm>
          <a:prstGeom prst="rect">
            <a:avLst/>
          </a:prstGeom>
        </p:spPr>
        <p:txBody>
          <a:bodyPr wrap="square">
            <a:spAutoFit/>
          </a:bodyPr>
          <a:lstStyle/>
          <a:p>
            <a:pPr lvl="0" algn="just"/>
            <a:endParaRPr lang="es-NI" sz="1600" dirty="0">
              <a:latin typeface="Courier New" pitchFamily="49" charset="0"/>
              <a:cs typeface="Courier New" pitchFamily="49" charset="0"/>
            </a:endParaRPr>
          </a:p>
          <a:p>
            <a:pPr marL="342900" lvl="0" indent="-342900" algn="just">
              <a:buFont typeface="+mj-lt"/>
              <a:buAutoNum type="arabicPeriod"/>
            </a:pPr>
            <a:r>
              <a:rPr lang="es-NI" sz="1400" dirty="0">
                <a:latin typeface="Courier New" pitchFamily="49" charset="0"/>
                <a:cs typeface="Courier New" pitchFamily="49" charset="0"/>
              </a:rPr>
              <a:t>Establecer y desarrollar una política de tecnologías de información y comunicación, que propicie el desarrollo de infraestructuras e instrumentos </a:t>
            </a:r>
            <a:r>
              <a:rPr lang="es-NI" sz="1400" dirty="0" smtClean="0">
                <a:latin typeface="Courier New" pitchFamily="49" charset="0"/>
                <a:cs typeface="Courier New" pitchFamily="49" charset="0"/>
              </a:rPr>
              <a:t>tecnológicos para nuestras familias nicaragüenses. </a:t>
            </a:r>
            <a:endParaRPr lang="es-NI" sz="1400" dirty="0">
              <a:latin typeface="Courier New" pitchFamily="49" charset="0"/>
              <a:cs typeface="Courier New" pitchFamily="49" charset="0"/>
            </a:endParaRPr>
          </a:p>
          <a:p>
            <a:pPr marL="342900" lvl="0" indent="-342900" algn="just">
              <a:buFont typeface="+mj-lt"/>
              <a:buAutoNum type="arabicPeriod"/>
            </a:pPr>
            <a:endParaRPr lang="en-US" sz="1400" dirty="0">
              <a:latin typeface="Courier New" pitchFamily="49" charset="0"/>
              <a:cs typeface="Courier New" pitchFamily="49" charset="0"/>
            </a:endParaRPr>
          </a:p>
          <a:p>
            <a:pPr marL="342900" lvl="0" indent="-342900" algn="just">
              <a:buFont typeface="+mj-lt"/>
              <a:buAutoNum type="arabicPeriod"/>
            </a:pPr>
            <a:r>
              <a:rPr lang="es-NI" sz="1400" dirty="0">
                <a:latin typeface="Courier New" pitchFamily="49" charset="0"/>
                <a:cs typeface="Courier New" pitchFamily="49" charset="0"/>
              </a:rPr>
              <a:t>Avanzar con la ampliación de ancho de banda en el servicio de internet de alta velocidad y su acceso en todo el País. </a:t>
            </a:r>
          </a:p>
          <a:p>
            <a:pPr marL="342900" lvl="0" indent="-342900" algn="just">
              <a:buFont typeface="+mj-lt"/>
              <a:buAutoNum type="arabicPeriod"/>
            </a:pPr>
            <a:endParaRPr lang="en-US" sz="1400" dirty="0">
              <a:latin typeface="Courier New" pitchFamily="49" charset="0"/>
              <a:cs typeface="Courier New" pitchFamily="49" charset="0"/>
            </a:endParaRPr>
          </a:p>
          <a:p>
            <a:pPr marL="342900" lvl="0" indent="-342900" algn="just">
              <a:buFont typeface="+mj-lt"/>
              <a:buAutoNum type="arabicPeriod"/>
            </a:pPr>
            <a:r>
              <a:rPr lang="es-NI" sz="1400" dirty="0">
                <a:latin typeface="Courier New" pitchFamily="49" charset="0"/>
                <a:cs typeface="Courier New" pitchFamily="49" charset="0"/>
              </a:rPr>
              <a:t>Desarrollar nuevas normas específicas y estudios que permitan la </a:t>
            </a:r>
            <a:r>
              <a:rPr lang="es-NI" sz="1400" dirty="0" smtClean="0">
                <a:latin typeface="Courier New" pitchFamily="49" charset="0"/>
                <a:cs typeface="Courier New" pitchFamily="49" charset="0"/>
              </a:rPr>
              <a:t>actualización </a:t>
            </a:r>
            <a:r>
              <a:rPr lang="es-NI" sz="1400" dirty="0">
                <a:latin typeface="Courier New" pitchFamily="49" charset="0"/>
                <a:cs typeface="Courier New" pitchFamily="49" charset="0"/>
              </a:rPr>
              <a:t>y desarrollo de las </a:t>
            </a:r>
            <a:r>
              <a:rPr lang="es-NI" sz="1400" dirty="0" smtClean="0">
                <a:latin typeface="Courier New" pitchFamily="49" charset="0"/>
                <a:cs typeface="Courier New" pitchFamily="49" charset="0"/>
              </a:rPr>
              <a:t>telecomunicaciones para beneficio  de nuestras familias nicaragüenses. </a:t>
            </a:r>
            <a:endParaRPr lang="en-US" sz="1400" dirty="0">
              <a:latin typeface="Courier New" pitchFamily="49" charset="0"/>
              <a:cs typeface="Courier New" pitchFamily="49" charset="0"/>
            </a:endParaRPr>
          </a:p>
        </p:txBody>
      </p:sp>
      <p:pic>
        <p:nvPicPr>
          <p:cNvPr id="36865" name="Picture 1" descr="Logo TELCOR (Clásico 3)"/>
          <p:cNvPicPr>
            <a:picLocks noChangeAspect="1" noChangeArrowheads="1"/>
          </p:cNvPicPr>
          <p:nvPr/>
        </p:nvPicPr>
        <p:blipFill>
          <a:blip r:embed="rId4" cstate="print"/>
          <a:srcRect/>
          <a:stretch>
            <a:fillRect/>
          </a:stretch>
        </p:blipFill>
        <p:spPr bwMode="auto">
          <a:xfrm>
            <a:off x="7370224" y="3915025"/>
            <a:ext cx="572773" cy="473292"/>
          </a:xfrm>
          <a:prstGeom prst="rect">
            <a:avLst/>
          </a:prstGeom>
          <a:noFill/>
          <a:ln w="9525">
            <a:noFill/>
            <a:miter lim="800000"/>
            <a:headEnd/>
            <a:tailEnd/>
          </a:ln>
        </p:spPr>
      </p:pic>
      <p:graphicFrame>
        <p:nvGraphicFramePr>
          <p:cNvPr id="7" name="6 Diagrama"/>
          <p:cNvGraphicFramePr/>
          <p:nvPr/>
        </p:nvGraphicFramePr>
        <p:xfrm>
          <a:off x="4765157" y="2246812"/>
          <a:ext cx="5834018" cy="3605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7345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6" name="5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7"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8" name="Rectangle 1"/>
          <p:cNvSpPr>
            <a:spLocks noChangeArrowheads="1"/>
          </p:cNvSpPr>
          <p:nvPr/>
        </p:nvSpPr>
        <p:spPr bwMode="auto">
          <a:xfrm>
            <a:off x="300024" y="1972136"/>
            <a:ext cx="892586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Banda Ancha – Acceso – Empoderamiento</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las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256746" y="2662134"/>
            <a:ext cx="5543551"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260975" algn="l"/>
              </a:tabLst>
            </a:pPr>
            <a:r>
              <a:rPr lang="es-MX" sz="1600" dirty="0" smtClean="0">
                <a:latin typeface="Courier New" pitchFamily="49" charset="0"/>
                <a:ea typeface="Calibri" pitchFamily="34" charset="0"/>
                <a:cs typeface="Courier New" pitchFamily="49" charset="0"/>
              </a:rPr>
              <a:t>Estamos contribuyendo con equipamiento Tecnológico  y conectividad a:</a:t>
            </a:r>
          </a:p>
          <a:p>
            <a:pPr marL="0" marR="0" lvl="0" indent="0" algn="just" defTabSz="914400" rtl="0" eaLnBrk="1" fontAlgn="base" latinLnBrk="0" hangingPunct="1">
              <a:lnSpc>
                <a:spcPct val="100000"/>
              </a:lnSpc>
              <a:spcBef>
                <a:spcPct val="0"/>
              </a:spcBef>
              <a:spcAft>
                <a:spcPct val="0"/>
              </a:spcAft>
              <a:buClrTx/>
              <a:buSzTx/>
              <a:buFontTx/>
              <a:buNone/>
              <a:tabLst>
                <a:tab pos="5260975" algn="l"/>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149 Centros</a:t>
            </a: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Salud</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s-MX" sz="1600" dirty="0" smtClean="0">
                <a:latin typeface="Courier New" pitchFamily="49" charset="0"/>
                <a:ea typeface="Calibri" pitchFamily="34" charset="0"/>
                <a:cs typeface="Courier New" pitchFamily="49" charset="0"/>
              </a:rPr>
              <a:t>cuyo beneficiario es: </a:t>
            </a:r>
            <a:r>
              <a:rPr lang="es-NI" sz="1600" b="1" dirty="0" smtClean="0">
                <a:latin typeface="Courier New" pitchFamily="49" charset="0"/>
                <a:ea typeface="Calibri" pitchFamily="34" charset="0"/>
                <a:cs typeface="Courier New" pitchFamily="49" charset="0"/>
              </a:rPr>
              <a:t>Ministerio de Salud.</a:t>
            </a:r>
          </a:p>
          <a:p>
            <a:pPr lvl="0" algn="just" fontAlgn="base">
              <a:spcBef>
                <a:spcPct val="0"/>
              </a:spcBef>
              <a:spcAft>
                <a:spcPct val="0"/>
              </a:spcAft>
              <a:buFont typeface="Wingdings" pitchFamily="2" charset="2"/>
              <a:buChar char="§"/>
              <a:tabLst>
                <a:tab pos="5260975" algn="l"/>
              </a:tabLst>
            </a:pPr>
            <a:endParaRPr lang="es-NI" sz="1600" b="1" dirty="0" smtClean="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lang="es-NI" sz="1600" dirty="0" smtClean="0">
                <a:latin typeface="Courier New" pitchFamily="49" charset="0"/>
                <a:ea typeface="Calibri" pitchFamily="34" charset="0"/>
                <a:cs typeface="Courier New" pitchFamily="49" charset="0"/>
              </a:rPr>
              <a:t> Inversión: C$48,203.00.00 </a:t>
            </a:r>
          </a:p>
          <a:p>
            <a:pPr lvl="0" algn="just" fontAlgn="base">
              <a:spcBef>
                <a:spcPct val="0"/>
              </a:spcBef>
              <a:spcAft>
                <a:spcPct val="0"/>
              </a:spcAft>
              <a:buFont typeface="Wingdings" pitchFamily="2" charset="2"/>
              <a:buChar char="§"/>
              <a:tabLst>
                <a:tab pos="5260975" algn="l"/>
              </a:tabLst>
            </a:pPr>
            <a:endParaRPr lang="es-NI" sz="1600" dirty="0" smtClean="0">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lang="es-NI" sz="1600" dirty="0" smtClean="0">
                <a:latin typeface="Courier New" pitchFamily="49" charset="0"/>
                <a:ea typeface="Calibri" pitchFamily="34" charset="0"/>
                <a:cs typeface="Courier New" pitchFamily="49" charset="0"/>
              </a:rPr>
              <a:t> Objetivo: Promover el uso de las Tecnologías de la información en nuestros centros de salud para mejorar la eficiencia y atención a nuestras familias Nicaragüenses.</a:t>
            </a:r>
          </a:p>
          <a:p>
            <a:pPr lvl="0" algn="just" fontAlgn="base">
              <a:spcBef>
                <a:spcPct val="0"/>
              </a:spcBef>
              <a:spcAft>
                <a:spcPct val="0"/>
              </a:spcAft>
              <a:buFont typeface="Wingdings" pitchFamily="2" charset="2"/>
              <a:buChar char="§"/>
              <a:tabLst>
                <a:tab pos="5260975" algn="l"/>
              </a:tabLst>
            </a:pPr>
            <a:endParaRPr lang="es-NI" sz="1600" dirty="0" smtClean="0">
              <a:latin typeface="Courier New" pitchFamily="49" charset="0"/>
              <a:ea typeface="Calibri" pitchFamily="34" charset="0"/>
              <a:cs typeface="Courier New" pitchFamily="49" charset="0"/>
            </a:endParaRPr>
          </a:p>
          <a:p>
            <a:pPr lvl="0" algn="just" fontAlgn="base">
              <a:spcBef>
                <a:spcPct val="0"/>
              </a:spcBef>
              <a:spcAft>
                <a:spcPct val="0"/>
              </a:spcAft>
              <a:tabLst>
                <a:tab pos="5260975" algn="l"/>
              </a:tabLst>
            </a:pP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2" name="Picture 4" descr="Nicaragua - LVDS - Página 2418"/>
          <p:cNvPicPr>
            <a:picLocks noChangeAspect="1" noChangeArrowheads="1"/>
          </p:cNvPicPr>
          <p:nvPr/>
        </p:nvPicPr>
        <p:blipFill>
          <a:blip r:embed="rId4" cstate="print"/>
          <a:srcRect/>
          <a:stretch>
            <a:fillRect/>
          </a:stretch>
        </p:blipFill>
        <p:spPr bwMode="auto">
          <a:xfrm>
            <a:off x="6155141" y="3273206"/>
            <a:ext cx="3382370" cy="21019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xmlns="" id="{BA6C6942-8084-424A-A499-C40755B535CF}"/>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5" name="Rectángulo 4">
            <a:extLst>
              <a:ext uri="{FF2B5EF4-FFF2-40B4-BE49-F238E27FC236}">
                <a16:creationId xmlns:a16="http://schemas.microsoft.com/office/drawing/2014/main" xmlns="" id="{DE085114-B953-4F9A-9457-A9031CE7BCCA}"/>
              </a:ext>
            </a:extLst>
          </p:cNvPr>
          <p:cNvSpPr/>
          <p:nvPr/>
        </p:nvSpPr>
        <p:spPr>
          <a:xfrm>
            <a:off x="530942" y="1528826"/>
            <a:ext cx="8967019" cy="707886"/>
          </a:xfrm>
          <a:prstGeom prst="rect">
            <a:avLst/>
          </a:prstGeom>
        </p:spPr>
        <p:txBody>
          <a:bodyPr wrap="square">
            <a:spAutoFit/>
          </a:bodyPr>
          <a:lstStyle/>
          <a:p>
            <a:pPr algn="ctr"/>
            <a:r>
              <a:rPr lang="es-NI" sz="2000" b="1" dirty="0">
                <a:latin typeface="Courier New" panose="02070309020205020404" pitchFamily="49" charset="0"/>
                <a:cs typeface="Courier New" panose="02070309020205020404" pitchFamily="49" charset="0"/>
              </a:rPr>
              <a:t>Cobertura de Sitios Beneficiados del Ministerio de Salud. </a:t>
            </a:r>
          </a:p>
          <a:p>
            <a:endParaRPr lang="es-NI" sz="2000" b="1" dirty="0">
              <a:latin typeface="Courier New" panose="02070309020205020404" pitchFamily="49" charset="0"/>
              <a:cs typeface="Courier New" panose="02070309020205020404" pitchFamily="49" charset="0"/>
            </a:endParaRPr>
          </a:p>
        </p:txBody>
      </p:sp>
      <p:pic>
        <p:nvPicPr>
          <p:cNvPr id="6" name="Imagen 5">
            <a:extLst>
              <a:ext uri="{FF2B5EF4-FFF2-40B4-BE49-F238E27FC236}">
                <a16:creationId xmlns:a16="http://schemas.microsoft.com/office/drawing/2014/main" xmlns="" id="{4F0652C6-3638-48FE-A711-1A798125088A}"/>
              </a:ext>
            </a:extLst>
          </p:cNvPr>
          <p:cNvPicPr/>
          <p:nvPr/>
        </p:nvPicPr>
        <p:blipFill>
          <a:blip r:embed="rId3" cstate="print">
            <a:extLst>
              <a:ext uri="{28A0092B-C50C-407E-A947-70E740481C1C}">
                <a14:useLocalDpi xmlns:a14="http://schemas.microsoft.com/office/drawing/2010/main" val="0"/>
              </a:ext>
            </a:extLst>
          </a:blip>
          <a:srcRect r="22795"/>
          <a:stretch>
            <a:fillRect/>
          </a:stretch>
        </p:blipFill>
        <p:spPr bwMode="auto">
          <a:xfrm>
            <a:off x="2048823" y="1932039"/>
            <a:ext cx="6337782" cy="4732868"/>
          </a:xfrm>
          <a:prstGeom prst="rect">
            <a:avLst/>
          </a:prstGeom>
          <a:noFill/>
          <a:ln>
            <a:noFill/>
          </a:ln>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11099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5" name="Imagen 1"/>
          <p:cNvPicPr>
            <a:picLocks noChangeAspect="1"/>
          </p:cNvPicPr>
          <p:nvPr/>
        </p:nvPicPr>
        <p:blipFill>
          <a:blip r:embed="rId2" cstate="print"/>
          <a:stretch>
            <a:fillRect/>
          </a:stretch>
        </p:blipFill>
        <p:spPr>
          <a:xfrm>
            <a:off x="1369083" y="319986"/>
            <a:ext cx="7080124" cy="1019048"/>
          </a:xfrm>
          <a:prstGeom prst="rect">
            <a:avLst/>
          </a:prstGeom>
        </p:spPr>
      </p:pic>
      <p:sp>
        <p:nvSpPr>
          <p:cNvPr id="6" name="Rectangle 1"/>
          <p:cNvSpPr>
            <a:spLocks noChangeArrowheads="1"/>
          </p:cNvSpPr>
          <p:nvPr/>
        </p:nvSpPr>
        <p:spPr bwMode="auto">
          <a:xfrm>
            <a:off x="300024" y="2135909"/>
            <a:ext cx="615536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Banda Ancha – Acceso – Empoderamiento</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Tecnologías de la </a:t>
            </a:r>
            <a:r>
              <a:rPr lang="es-NI" sz="1600" b="1" dirty="0" smtClean="0">
                <a:latin typeface="Courier New" pitchFamily="49" charset="0"/>
                <a:ea typeface="Calibri" pitchFamily="34" charset="0"/>
                <a:cs typeface="Courier New" pitchFamily="49" charset="0"/>
              </a:rPr>
              <a:t>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5789" y="2979343"/>
            <a:ext cx="603686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DESARROLLO DE APLICACIÓN TECNOLOGICA - MINSA</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sp>
        <p:nvSpPr>
          <p:cNvPr id="9" name="8 Rectángulo"/>
          <p:cNvSpPr/>
          <p:nvPr/>
        </p:nvSpPr>
        <p:spPr>
          <a:xfrm>
            <a:off x="383458" y="3142735"/>
            <a:ext cx="5526023" cy="3323987"/>
          </a:xfrm>
          <a:prstGeom prst="rect">
            <a:avLst/>
          </a:prstGeom>
        </p:spPr>
        <p:txBody>
          <a:bodyPr wrap="square">
            <a:spAutoFit/>
          </a:bodyPr>
          <a:lstStyle/>
          <a:p>
            <a:endParaRPr lang="es-NI" dirty="0" smtClean="0"/>
          </a:p>
          <a:p>
            <a:r>
              <a:rPr lang="es-NI" sz="1600" b="1" dirty="0" smtClean="0">
                <a:latin typeface="Courier New" pitchFamily="49" charset="0"/>
                <a:cs typeface="Courier New" pitchFamily="49" charset="0"/>
              </a:rPr>
              <a:t>OBJETIVO:</a:t>
            </a:r>
          </a:p>
          <a:p>
            <a:pPr algn="just"/>
            <a:endParaRPr lang="es-NI" sz="1600" b="1" dirty="0" smtClean="0">
              <a:latin typeface="Courier New" pitchFamily="49" charset="0"/>
              <a:cs typeface="Courier New" pitchFamily="49" charset="0"/>
            </a:endParaRPr>
          </a:p>
          <a:p>
            <a:pPr algn="just"/>
            <a:r>
              <a:rPr lang="es-NI" sz="1600" dirty="0" smtClean="0">
                <a:latin typeface="Courier New" pitchFamily="49" charset="0"/>
                <a:cs typeface="Courier New" pitchFamily="49" charset="0"/>
              </a:rPr>
              <a:t>El diseño de aplicaciones o servicios innovadores relacionados a diagnósticos, tratamiento y registros electrónicos de salud que utilicen la conectividad para </a:t>
            </a:r>
            <a:r>
              <a:rPr lang="es-NI" sz="1600" b="1" u="sng" dirty="0" smtClean="0">
                <a:latin typeface="Courier New" pitchFamily="49" charset="0"/>
                <a:cs typeface="Courier New" pitchFamily="49" charset="0"/>
              </a:rPr>
              <a:t>reducir la mortalidad materno-infantil</a:t>
            </a:r>
            <a:r>
              <a:rPr lang="es-NI" sz="1600" dirty="0" smtClean="0">
                <a:latin typeface="Courier New" pitchFamily="49" charset="0"/>
                <a:cs typeface="Courier New" pitchFamily="49" charset="0"/>
              </a:rPr>
              <a:t>.</a:t>
            </a:r>
          </a:p>
          <a:p>
            <a:pPr algn="just"/>
            <a:endParaRPr lang="es-NI" sz="1600" dirty="0" smtClean="0">
              <a:latin typeface="Courier New" pitchFamily="49" charset="0"/>
              <a:cs typeface="Courier New" pitchFamily="49" charset="0"/>
            </a:endParaRPr>
          </a:p>
          <a:p>
            <a:pPr algn="just"/>
            <a:r>
              <a:rPr lang="es-NI" sz="1600" dirty="0" smtClean="0">
                <a:latin typeface="Courier New" pitchFamily="49" charset="0"/>
                <a:cs typeface="Courier New" pitchFamily="49" charset="0"/>
              </a:rPr>
              <a:t>Inversión: C$10,250,000.00 córdobas</a:t>
            </a:r>
          </a:p>
          <a:p>
            <a:pPr algn="just"/>
            <a:endParaRPr lang="es-NI" sz="1600" dirty="0" smtClean="0">
              <a:latin typeface="Courier New" pitchFamily="49" charset="0"/>
              <a:cs typeface="Courier New" pitchFamily="49" charset="0"/>
            </a:endParaRPr>
          </a:p>
          <a:p>
            <a:pPr algn="just"/>
            <a:r>
              <a:rPr lang="es-NI" sz="1600" dirty="0" smtClean="0">
                <a:latin typeface="Courier New" pitchFamily="49" charset="0"/>
                <a:cs typeface="Courier New" pitchFamily="49" charset="0"/>
              </a:rPr>
              <a:t>Beneficiarios: 7,000 médicos de centros de salud.</a:t>
            </a:r>
          </a:p>
        </p:txBody>
      </p:sp>
      <p:pic>
        <p:nvPicPr>
          <p:cNvPr id="84993" name="Picture 1" descr="C:\Users\Administrador\Downloads\WhatsApp Image 2020-08-02 at 10.20.52 AM.jpeg"/>
          <p:cNvPicPr>
            <a:picLocks noChangeAspect="1" noChangeArrowheads="1"/>
          </p:cNvPicPr>
          <p:nvPr/>
        </p:nvPicPr>
        <p:blipFill>
          <a:blip r:embed="rId4" cstate="print"/>
          <a:srcRect/>
          <a:stretch>
            <a:fillRect/>
          </a:stretch>
        </p:blipFill>
        <p:spPr bwMode="auto">
          <a:xfrm>
            <a:off x="6715216" y="2013329"/>
            <a:ext cx="2906455" cy="48080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5" name="Rectangle 1"/>
          <p:cNvSpPr>
            <a:spLocks noChangeArrowheads="1"/>
          </p:cNvSpPr>
          <p:nvPr/>
        </p:nvSpPr>
        <p:spPr bwMode="auto">
          <a:xfrm>
            <a:off x="300024" y="1972135"/>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INFRAESTRUCTURA - ACCESO</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pic>
        <p:nvPicPr>
          <p:cNvPr id="7" name="Imagen 1"/>
          <p:cNvPicPr>
            <a:picLocks noChangeAspect="1"/>
          </p:cNvPicPr>
          <p:nvPr/>
        </p:nvPicPr>
        <p:blipFill>
          <a:blip r:embed="rId4" cstate="print"/>
          <a:stretch>
            <a:fillRect/>
          </a:stretch>
        </p:blipFill>
        <p:spPr>
          <a:xfrm>
            <a:off x="867637" y="260993"/>
            <a:ext cx="7080124" cy="1019048"/>
          </a:xfrm>
          <a:prstGeom prst="rect">
            <a:avLst/>
          </a:prstGeom>
        </p:spPr>
      </p:pic>
      <p:sp>
        <p:nvSpPr>
          <p:cNvPr id="8" name="Rectangle 1"/>
          <p:cNvSpPr>
            <a:spLocks noChangeArrowheads="1"/>
          </p:cNvSpPr>
          <p:nvPr/>
        </p:nvSpPr>
        <p:spPr bwMode="auto">
          <a:xfrm>
            <a:off x="280220" y="2898100"/>
            <a:ext cx="9099754"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Nace en el año  2018</a:t>
            </a: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el Programa CARCIP</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s-MX" sz="1600" dirty="0" smtClean="0">
                <a:latin typeface="Courier New" pitchFamily="49" charset="0"/>
                <a:ea typeface="Calibri" pitchFamily="34" charset="0"/>
                <a:cs typeface="Courier New" pitchFamily="49" charset="0"/>
              </a:rPr>
              <a:t> Inversión de 20.1 millones de dólares.</a:t>
            </a: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Financiamiento: Banco Mundial</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s-MX" sz="1600" dirty="0" smtClean="0">
                <a:latin typeface="Courier New" pitchFamily="49" charset="0"/>
                <a:ea typeface="Calibri" pitchFamily="34" charset="0"/>
                <a:cs typeface="Courier New" pitchFamily="49" charset="0"/>
              </a:rPr>
              <a:t> Objetivo: A</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mpliar la infraestructura de la Costa Caribe y empoderar el</a:t>
            </a: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uso de las TIC de la región.</a:t>
            </a:r>
            <a:endParaRPr lang="es-MX" sz="1600" dirty="0" smtClean="0">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lvl="0">
              <a:buFontTx/>
              <a:buChar char="-"/>
            </a:pPr>
            <a:r>
              <a:rPr lang="es-ES" sz="1600" dirty="0" smtClean="0">
                <a:latin typeface="Courier New" pitchFamily="49" charset="0"/>
                <a:ea typeface="Calibri" pitchFamily="34" charset="0"/>
                <a:cs typeface="Courier New" pitchFamily="49" charset="0"/>
              </a:rPr>
              <a:t>Hemos conectado a </a:t>
            </a:r>
            <a:r>
              <a:rPr lang="es-ES" sz="1600" b="1" u="sng" dirty="0" smtClean="0">
                <a:latin typeface="Courier New" pitchFamily="49" charset="0"/>
                <a:ea typeface="Calibri" pitchFamily="34" charset="0"/>
                <a:cs typeface="Courier New" pitchFamily="49" charset="0"/>
              </a:rPr>
              <a:t>15 comunidades </a:t>
            </a:r>
            <a:r>
              <a:rPr lang="es-ES" sz="1600" dirty="0" smtClean="0">
                <a:latin typeface="Courier New" pitchFamily="49" charset="0"/>
                <a:ea typeface="Calibri" pitchFamily="34" charset="0"/>
                <a:cs typeface="Courier New" pitchFamily="49" charset="0"/>
              </a:rPr>
              <a:t>de las RACCN, RAACS y el departamento de Río San Juan con  una inversión de: C$119,700,000.00.</a:t>
            </a:r>
          </a:p>
          <a:p>
            <a:pPr lvl="0"/>
            <a:endParaRPr lang="es-NI" sz="1600" dirty="0" smtClean="0">
              <a:latin typeface="Courier New" pitchFamily="49" charset="0"/>
              <a:ea typeface="Calibri" pitchFamily="34" charset="0"/>
              <a:cs typeface="Courier New" pitchFamily="49" charset="0"/>
            </a:endParaRPr>
          </a:p>
          <a:p>
            <a:pPr lvl="0"/>
            <a:r>
              <a:rPr lang="es-ES" dirty="0" smtClean="0"/>
              <a:t>- </a:t>
            </a:r>
            <a:r>
              <a:rPr lang="es-ES" sz="1600" dirty="0" smtClean="0">
                <a:latin typeface="Courier New" pitchFamily="49" charset="0"/>
                <a:ea typeface="Calibri" pitchFamily="34" charset="0"/>
                <a:cs typeface="Courier New" pitchFamily="49" charset="0"/>
              </a:rPr>
              <a:t>Actualmente estamos realizando el despliegue de tramo de Fibra Óptica de 115 kilómetros entre El Rama - </a:t>
            </a:r>
            <a:r>
              <a:rPr lang="es-ES" sz="1600" dirty="0" err="1" smtClean="0">
                <a:latin typeface="Courier New" pitchFamily="49" charset="0"/>
                <a:ea typeface="Calibri" pitchFamily="34" charset="0"/>
                <a:cs typeface="Courier New" pitchFamily="49" charset="0"/>
              </a:rPr>
              <a:t>Kukra</a:t>
            </a:r>
            <a:r>
              <a:rPr lang="es-ES" sz="1600" dirty="0" smtClean="0">
                <a:latin typeface="Courier New" pitchFamily="49" charset="0"/>
                <a:ea typeface="Calibri" pitchFamily="34" charset="0"/>
                <a:cs typeface="Courier New" pitchFamily="49" charset="0"/>
              </a:rPr>
              <a:t> Hill y Laguna de Perlas en la RACCS que beneficiara a </a:t>
            </a:r>
            <a:r>
              <a:rPr lang="es-ES" sz="1600" b="1" u="sng" dirty="0" smtClean="0">
                <a:latin typeface="Courier New" pitchFamily="49" charset="0"/>
                <a:ea typeface="Calibri" pitchFamily="34" charset="0"/>
                <a:cs typeface="Courier New" pitchFamily="49" charset="0"/>
              </a:rPr>
              <a:t>5 comunidades</a:t>
            </a:r>
            <a:r>
              <a:rPr lang="es-ES" sz="1600" dirty="0" smtClean="0">
                <a:latin typeface="Courier New" pitchFamily="49" charset="0"/>
                <a:ea typeface="Calibri" pitchFamily="34" charset="0"/>
                <a:cs typeface="Courier New" pitchFamily="49" charset="0"/>
              </a:rPr>
              <a:t>. </a:t>
            </a:r>
            <a:endParaRPr lang="es-NI" sz="1600" dirty="0" smtClean="0">
              <a:latin typeface="Courier New" pitchFamily="49" charset="0"/>
              <a:ea typeface="Calibri" pitchFamily="34" charset="0"/>
              <a:cs typeface="Courier New" pitchFamily="49"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68709" y="3097390"/>
            <a:ext cx="8834283"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Estaremos</a:t>
            </a:r>
            <a:r>
              <a:rPr kumimoji="0" lang="es-ES"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habilitando Redes de </a:t>
            </a:r>
            <a:r>
              <a:rPr lang="es-ES" sz="1600" dirty="0" smtClean="0">
                <a:latin typeface="Courier New" pitchFamily="49" charset="0"/>
                <a:ea typeface="Calibri" pitchFamily="34" charset="0"/>
                <a:cs typeface="Courier New" pitchFamily="49" charset="0"/>
              </a:rPr>
              <a:t>A</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cceso a Banda ancha a comunidades ubicadas en los tramos </a:t>
            </a:r>
            <a:r>
              <a:rPr kumimoji="0" lang="es-ES" sz="16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Waslala</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s-ES" sz="16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Siuna</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Rosita - Puerto Cabezas - </a:t>
            </a:r>
            <a:r>
              <a:rPr kumimoji="0" lang="es-ES" sz="16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Waspam</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utilizando como transporte la fibra </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ptica que el programa de </a:t>
            </a:r>
            <a:r>
              <a:rPr kumimoji="0" lang="es-ES" sz="16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Bancha</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s-ES" sz="1600" dirty="0" smtClean="0">
                <a:latin typeface="Courier New" pitchFamily="49" charset="0"/>
                <a:ea typeface="Calibri" pitchFamily="34" charset="0"/>
                <a:cs typeface="Courier New" pitchFamily="49" charset="0"/>
              </a:rPr>
              <a:t>Ancha. Con una inversión de: C$30,840,000.00,  beneficiando a </a:t>
            </a:r>
            <a:r>
              <a:rPr lang="es-ES" sz="1600" i="1" u="sng" dirty="0" smtClean="0">
                <a:latin typeface="Courier New" pitchFamily="49" charset="0"/>
                <a:ea typeface="Calibri" pitchFamily="34" charset="0"/>
                <a:cs typeface="Courier New" pitchFamily="49" charset="0"/>
              </a:rPr>
              <a:t>32 comunidades </a:t>
            </a:r>
            <a:r>
              <a:rPr lang="es-ES" sz="1600" dirty="0" smtClean="0">
                <a:latin typeface="Courier New" pitchFamily="49" charset="0"/>
                <a:ea typeface="Calibri" pitchFamily="34" charset="0"/>
                <a:cs typeface="Courier New" pitchFamily="49" charset="0"/>
              </a:rPr>
              <a:t>de la Zona Caribe.</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es-ES" sz="1600" dirty="0" smtClean="0">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tabLst/>
            </a:pPr>
            <a:r>
              <a:rPr lang="es-ES" sz="1600" dirty="0" smtClean="0">
                <a:latin typeface="Courier New" pitchFamily="49" charset="0"/>
                <a:ea typeface="Calibri" pitchFamily="34" charset="0"/>
                <a:cs typeface="Courier New" pitchFamily="49" charset="0"/>
              </a:rPr>
              <a:t>Esto permitirá el acceso de las Telecomunicaciones a nuestras familias Nicaragüenses de la Zona Caribe.</a:t>
            </a: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6" name="Rectangle 1"/>
          <p:cNvSpPr>
            <a:spLocks noChangeArrowheads="1"/>
          </p:cNvSpPr>
          <p:nvPr/>
        </p:nvSpPr>
        <p:spPr bwMode="auto">
          <a:xfrm>
            <a:off x="285276" y="2193361"/>
            <a:ext cx="86227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INFRAESTRUCTURA - ACCESO</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4" cstate="print"/>
          <a:stretch>
            <a:fillRect/>
          </a:stretch>
        </p:blipFill>
        <p:spPr>
          <a:xfrm>
            <a:off x="867637" y="260993"/>
            <a:ext cx="7080124" cy="10190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477" y="2826969"/>
            <a:ext cx="9394723" cy="1323439"/>
          </a:xfrm>
          <a:prstGeom prst="rect">
            <a:avLst/>
          </a:prstGeom>
        </p:spPr>
        <p:txBody>
          <a:bodyPr wrap="square">
            <a:spAutoFit/>
          </a:bodyPr>
          <a:lstStyle/>
          <a:p>
            <a:pPr lvl="0" algn="just">
              <a:buFontTx/>
              <a:buChar char="-"/>
            </a:pPr>
            <a:r>
              <a:rPr lang="es-ES" sz="1600" dirty="0" smtClean="0">
                <a:latin typeface="Courier New" pitchFamily="49" charset="0"/>
                <a:ea typeface="Calibri" pitchFamily="34" charset="0"/>
                <a:cs typeface="Courier New" pitchFamily="49" charset="0"/>
              </a:rPr>
              <a:t> Hemos habilitado infraestructura y acceso a Internet en </a:t>
            </a:r>
            <a:r>
              <a:rPr lang="es-ES" sz="1600" b="1" i="1" u="sng" dirty="0" smtClean="0">
                <a:latin typeface="Courier New" pitchFamily="49" charset="0"/>
                <a:ea typeface="Calibri" pitchFamily="34" charset="0"/>
                <a:cs typeface="Courier New" pitchFamily="49" charset="0"/>
              </a:rPr>
              <a:t>14 Unidades de Salud</a:t>
            </a:r>
            <a:r>
              <a:rPr lang="es-ES" sz="1600" dirty="0" smtClean="0">
                <a:latin typeface="Courier New" pitchFamily="49" charset="0"/>
                <a:ea typeface="Calibri" pitchFamily="34" charset="0"/>
                <a:cs typeface="Courier New" pitchFamily="49" charset="0"/>
              </a:rPr>
              <a:t> de Zonas Rurales de la Costa Caribe, mejorando los servicios de salud que se presta a  nuestras familias Nicaragüenses. Con una inversión de: C$6,800,000.00 córdobas. </a:t>
            </a:r>
            <a:endParaRPr lang="es-ES" sz="1600" dirty="0" smtClean="0">
              <a:solidFill>
                <a:srgbClr val="FF0000"/>
              </a:solidFill>
              <a:latin typeface="Courier New" pitchFamily="49" charset="0"/>
              <a:ea typeface="Calibri" pitchFamily="34" charset="0"/>
              <a:cs typeface="Courier New" pitchFamily="49" charset="0"/>
            </a:endParaRPr>
          </a:p>
          <a:p>
            <a:pPr lvl="0" algn="just"/>
            <a:endParaRPr lang="es-NI" sz="1600" dirty="0" smtClean="0"/>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graphicFrame>
        <p:nvGraphicFramePr>
          <p:cNvPr id="10" name="9 Tabla"/>
          <p:cNvGraphicFramePr>
            <a:graphicFrameLocks noGrp="1"/>
          </p:cNvGraphicFramePr>
          <p:nvPr/>
        </p:nvGraphicFramePr>
        <p:xfrm>
          <a:off x="1282290" y="4226650"/>
          <a:ext cx="6603999" cy="1854200"/>
        </p:xfrm>
        <a:graphic>
          <a:graphicData uri="http://schemas.openxmlformats.org/drawingml/2006/table">
            <a:tbl>
              <a:tblPr firstRow="1" bandRow="1">
                <a:tableStyleId>{22838BEF-8BB2-4498-84A7-C5851F593DF1}</a:tableStyleId>
              </a:tblPr>
              <a:tblGrid>
                <a:gridCol w="2201333"/>
                <a:gridCol w="2201333"/>
                <a:gridCol w="2201333"/>
              </a:tblGrid>
              <a:tr h="370840">
                <a:tc>
                  <a:txBody>
                    <a:bodyPr/>
                    <a:lstStyle/>
                    <a:p>
                      <a:pPr marL="342900" indent="-342900">
                        <a:buAutoNum type="arabicPeriod"/>
                      </a:pPr>
                      <a:r>
                        <a:rPr lang="es-NI" sz="1600" b="0" dirty="0" err="1" smtClean="0"/>
                        <a:t>Mongallo</a:t>
                      </a:r>
                      <a:endParaRPr lang="es-NI" sz="1600" b="0" dirty="0"/>
                    </a:p>
                  </a:txBody>
                  <a:tcPr/>
                </a:tc>
                <a:tc>
                  <a:txBody>
                    <a:bodyPr/>
                    <a:lstStyle/>
                    <a:p>
                      <a:r>
                        <a:rPr lang="es-NI" sz="1600" b="0" dirty="0" smtClean="0"/>
                        <a:t>6. Papaturro</a:t>
                      </a:r>
                      <a:endParaRPr lang="es-NI" sz="1600" b="0" dirty="0"/>
                    </a:p>
                  </a:txBody>
                  <a:tcPr/>
                </a:tc>
                <a:tc>
                  <a:txBody>
                    <a:bodyPr/>
                    <a:lstStyle/>
                    <a:p>
                      <a:r>
                        <a:rPr lang="es-NI" sz="1600" b="0" dirty="0" smtClean="0"/>
                        <a:t>11. </a:t>
                      </a:r>
                      <a:r>
                        <a:rPr lang="es-NI" sz="1600" b="0" dirty="0" err="1" smtClean="0"/>
                        <a:t>Sukatpin</a:t>
                      </a:r>
                      <a:endParaRPr lang="es-NI" sz="1600" b="0" dirty="0" smtClean="0"/>
                    </a:p>
                  </a:txBody>
                  <a:tcPr/>
                </a:tc>
              </a:tr>
              <a:tr h="370840">
                <a:tc>
                  <a:txBody>
                    <a:bodyPr/>
                    <a:lstStyle/>
                    <a:p>
                      <a:r>
                        <a:rPr lang="es-NI" sz="1600" b="0" dirty="0" smtClean="0"/>
                        <a:t>2. Guayabo Central</a:t>
                      </a:r>
                      <a:endParaRPr lang="es-NI" sz="1600" b="0" dirty="0"/>
                    </a:p>
                  </a:txBody>
                  <a:tcPr/>
                </a:tc>
                <a:tc>
                  <a:txBody>
                    <a:bodyPr/>
                    <a:lstStyle/>
                    <a:p>
                      <a:r>
                        <a:rPr lang="es-NI" sz="1600" b="0" dirty="0" smtClean="0"/>
                        <a:t>7. </a:t>
                      </a:r>
                      <a:r>
                        <a:rPr lang="es-NI" sz="1600" b="0" dirty="0" err="1" smtClean="0"/>
                        <a:t>Wisconsi</a:t>
                      </a:r>
                      <a:endParaRPr lang="es-NI" sz="1600" b="0" dirty="0"/>
                    </a:p>
                  </a:txBody>
                  <a:tcPr/>
                </a:tc>
                <a:tc>
                  <a:txBody>
                    <a:bodyPr/>
                    <a:lstStyle/>
                    <a:p>
                      <a:r>
                        <a:rPr lang="es-NI" sz="1600" b="0" dirty="0" smtClean="0"/>
                        <a:t>12. </a:t>
                      </a:r>
                      <a:r>
                        <a:rPr lang="es-NI" sz="1600" b="0" dirty="0" err="1" smtClean="0"/>
                        <a:t>Yulu</a:t>
                      </a:r>
                      <a:endParaRPr lang="es-NI" sz="1600" b="0" dirty="0"/>
                    </a:p>
                  </a:txBody>
                  <a:tcPr/>
                </a:tc>
              </a:tr>
              <a:tr h="370840">
                <a:tc>
                  <a:txBody>
                    <a:bodyPr/>
                    <a:lstStyle/>
                    <a:p>
                      <a:r>
                        <a:rPr lang="es-NI" sz="1600" b="0" dirty="0" smtClean="0"/>
                        <a:t>3. </a:t>
                      </a:r>
                      <a:r>
                        <a:rPr lang="es-NI" sz="1600" b="0" dirty="0" err="1" smtClean="0"/>
                        <a:t>Zinica</a:t>
                      </a:r>
                      <a:r>
                        <a:rPr lang="es-NI" sz="1600" b="0" dirty="0" smtClean="0"/>
                        <a:t> #2</a:t>
                      </a:r>
                      <a:endParaRPr lang="es-NI" sz="1600" b="0" dirty="0"/>
                    </a:p>
                  </a:txBody>
                  <a:tcPr/>
                </a:tc>
                <a:tc>
                  <a:txBody>
                    <a:bodyPr/>
                    <a:lstStyle/>
                    <a:p>
                      <a:r>
                        <a:rPr lang="es-NI" sz="1600" b="0" dirty="0" smtClean="0"/>
                        <a:t>8. Santa Clara</a:t>
                      </a:r>
                      <a:endParaRPr lang="es-NI" sz="1600" b="0" dirty="0"/>
                    </a:p>
                  </a:txBody>
                  <a:tcPr/>
                </a:tc>
                <a:tc>
                  <a:txBody>
                    <a:bodyPr/>
                    <a:lstStyle/>
                    <a:p>
                      <a:r>
                        <a:rPr lang="es-NI" sz="1600" b="0" dirty="0" smtClean="0"/>
                        <a:t>13.</a:t>
                      </a:r>
                      <a:r>
                        <a:rPr lang="es-NI" sz="1600" b="0" baseline="0" dirty="0" smtClean="0"/>
                        <a:t> </a:t>
                      </a:r>
                      <a:r>
                        <a:rPr lang="es-NI" sz="1600" b="0" baseline="0" dirty="0" err="1" smtClean="0"/>
                        <a:t>Maniwatla</a:t>
                      </a:r>
                      <a:endParaRPr lang="es-NI" sz="1600" b="0" dirty="0"/>
                    </a:p>
                  </a:txBody>
                  <a:tcPr/>
                </a:tc>
              </a:tr>
              <a:tr h="370840">
                <a:tc>
                  <a:txBody>
                    <a:bodyPr/>
                    <a:lstStyle/>
                    <a:p>
                      <a:r>
                        <a:rPr lang="es-NI" sz="1600" b="0" dirty="0" smtClean="0"/>
                        <a:t>4. Ocote Tuma</a:t>
                      </a:r>
                      <a:endParaRPr lang="es-NI" sz="1600" b="0" dirty="0"/>
                    </a:p>
                  </a:txBody>
                  <a:tcPr/>
                </a:tc>
                <a:tc>
                  <a:txBody>
                    <a:bodyPr/>
                    <a:lstStyle/>
                    <a:p>
                      <a:r>
                        <a:rPr lang="es-NI" sz="1600" b="0" dirty="0" smtClean="0"/>
                        <a:t>9. Francia </a:t>
                      </a:r>
                      <a:r>
                        <a:rPr lang="es-NI" sz="1600" b="0" dirty="0" err="1" smtClean="0"/>
                        <a:t>Sirpi</a:t>
                      </a:r>
                      <a:endParaRPr lang="es-NI" sz="1600" b="0" dirty="0"/>
                    </a:p>
                  </a:txBody>
                  <a:tcPr/>
                </a:tc>
                <a:tc>
                  <a:txBody>
                    <a:bodyPr/>
                    <a:lstStyle/>
                    <a:p>
                      <a:r>
                        <a:rPr lang="es-NI" sz="1600" b="0" dirty="0" smtClean="0"/>
                        <a:t>14. </a:t>
                      </a:r>
                      <a:r>
                        <a:rPr lang="es-NI" sz="1600" b="0" dirty="0" err="1" smtClean="0"/>
                        <a:t>Wasakin</a:t>
                      </a:r>
                      <a:endParaRPr lang="es-NI" sz="1600" b="0" dirty="0"/>
                    </a:p>
                  </a:txBody>
                  <a:tcPr/>
                </a:tc>
              </a:tr>
              <a:tr h="370840">
                <a:tc>
                  <a:txBody>
                    <a:bodyPr/>
                    <a:lstStyle/>
                    <a:p>
                      <a:r>
                        <a:rPr lang="es-NI" sz="1600" b="0" dirty="0" smtClean="0"/>
                        <a:t>5. Las Tatas</a:t>
                      </a:r>
                      <a:endParaRPr lang="es-NI" sz="1600" b="0" dirty="0"/>
                    </a:p>
                  </a:txBody>
                  <a:tcPr/>
                </a:tc>
                <a:tc>
                  <a:txBody>
                    <a:bodyPr/>
                    <a:lstStyle/>
                    <a:p>
                      <a:r>
                        <a:rPr lang="es-NI" sz="1600" b="0" dirty="0" smtClean="0"/>
                        <a:t>10. </a:t>
                      </a:r>
                      <a:r>
                        <a:rPr lang="es-NI" sz="1600" b="0" dirty="0" err="1" smtClean="0"/>
                        <a:t>Awastingni</a:t>
                      </a:r>
                      <a:endParaRPr lang="es-NI" sz="1600" b="0" dirty="0"/>
                    </a:p>
                  </a:txBody>
                  <a:tcPr/>
                </a:tc>
                <a:tc>
                  <a:txBody>
                    <a:bodyPr/>
                    <a:lstStyle/>
                    <a:p>
                      <a:endParaRPr lang="es-NI" dirty="0"/>
                    </a:p>
                  </a:txBody>
                  <a:tcPr/>
                </a:tc>
              </a:tr>
            </a:tbl>
          </a:graphicData>
        </a:graphic>
      </p:graphicFrame>
      <p:pic>
        <p:nvPicPr>
          <p:cNvPr id="11"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
        <p:nvSpPr>
          <p:cNvPr id="9" name="Rectangle 1"/>
          <p:cNvSpPr>
            <a:spLocks noChangeArrowheads="1"/>
          </p:cNvSpPr>
          <p:nvPr/>
        </p:nvSpPr>
        <p:spPr bwMode="auto">
          <a:xfrm>
            <a:off x="300024" y="196700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lvl="0" algn="just" fontAlgn="base">
              <a:spcBef>
                <a:spcPct val="0"/>
              </a:spcBef>
              <a:spcAft>
                <a:spcPct val="0"/>
              </a:spcAft>
            </a:pPr>
            <a:r>
              <a:rPr lang="es-NI" sz="1600" b="1" dirty="0" smtClean="0">
                <a:latin typeface="Courier New" pitchFamily="49" charset="0"/>
                <a:cs typeface="Courier New" pitchFamily="49" charset="0"/>
              </a:rPr>
              <a:t>INFRAESTRUCTURA – ACCESO </a:t>
            </a:r>
            <a:r>
              <a:rPr lang="es-NI" sz="1600" b="1" dirty="0" smtClean="0">
                <a:latin typeface="Courier New" pitchFamily="49" charset="0"/>
                <a:ea typeface="Calibri" pitchFamily="34" charset="0"/>
                <a:cs typeface="Courier New" pitchFamily="49" charset="0"/>
              </a:rPr>
              <a:t>- </a:t>
            </a:r>
            <a:r>
              <a:rPr lang="es-NI" sz="1600" b="1" dirty="0" smtClean="0">
                <a:latin typeface="Courier New" pitchFamily="49" charset="0"/>
                <a:cs typeface="Courier New" pitchFamily="49" charset="0"/>
              </a:rPr>
              <a:t>Empoderamiento de las Tecnologías de la Información y Comunicación</a:t>
            </a:r>
            <a:endParaRPr lang="es-NI" sz="2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676" y="3128137"/>
            <a:ext cx="4953000" cy="3046988"/>
          </a:xfrm>
          <a:prstGeom prst="rect">
            <a:avLst/>
          </a:prstGeom>
        </p:spPr>
        <p:txBody>
          <a:bodyPr>
            <a:spAutoFit/>
          </a:bodyPr>
          <a:lstStyle/>
          <a:p>
            <a:pPr lvl="0" algn="just"/>
            <a:r>
              <a:rPr lang="es-ES" sz="1600" dirty="0" smtClean="0">
                <a:latin typeface="Courier New" pitchFamily="49" charset="0"/>
                <a:ea typeface="Calibri" pitchFamily="34" charset="0"/>
                <a:cs typeface="Courier New" pitchFamily="49" charset="0"/>
              </a:rPr>
              <a:t>Estamos dando inicio a la creación de Aulas Digitales en 5 centros escolares en la zona Caribe a través de un esfuerzo interinstitucional entre TELCOR y MINED con una inversión de: C$7,000,000.00 córdobas, beneficiando a aproximadamente 1,300 estudiantes y 52 docentes.</a:t>
            </a:r>
          </a:p>
          <a:p>
            <a:pPr lvl="0"/>
            <a:endParaRPr lang="es-ES" sz="1600" dirty="0" smtClean="0">
              <a:latin typeface="Courier New" pitchFamily="49" charset="0"/>
              <a:ea typeface="Calibri" pitchFamily="34" charset="0"/>
              <a:cs typeface="Courier New" pitchFamily="49" charset="0"/>
            </a:endParaRPr>
          </a:p>
          <a:p>
            <a:pPr lvl="0">
              <a:buFont typeface="Wingdings" pitchFamily="2" charset="2"/>
              <a:buChar char="§"/>
            </a:pPr>
            <a:r>
              <a:rPr lang="es-ES" sz="1600" dirty="0" smtClean="0">
                <a:latin typeface="Courier New" pitchFamily="49" charset="0"/>
                <a:ea typeface="Calibri" pitchFamily="34" charset="0"/>
                <a:cs typeface="Courier New" pitchFamily="49" charset="0"/>
              </a:rPr>
              <a:t> 2 en </a:t>
            </a:r>
            <a:r>
              <a:rPr lang="es-ES" sz="1600" dirty="0" err="1" smtClean="0">
                <a:latin typeface="Courier New" pitchFamily="49" charset="0"/>
                <a:ea typeface="Calibri" pitchFamily="34" charset="0"/>
                <a:cs typeface="Courier New" pitchFamily="49" charset="0"/>
              </a:rPr>
              <a:t>Waslala</a:t>
            </a:r>
            <a:endParaRPr lang="es-ES" sz="1600" dirty="0" smtClean="0">
              <a:latin typeface="Courier New" pitchFamily="49" charset="0"/>
              <a:ea typeface="Calibri" pitchFamily="34" charset="0"/>
              <a:cs typeface="Courier New" pitchFamily="49" charset="0"/>
            </a:endParaRPr>
          </a:p>
          <a:p>
            <a:pPr lvl="0">
              <a:buFont typeface="Wingdings" pitchFamily="2" charset="2"/>
              <a:buChar char="§"/>
            </a:pPr>
            <a:r>
              <a:rPr lang="es-ES" sz="1600" dirty="0" smtClean="0">
                <a:latin typeface="Courier New" pitchFamily="49" charset="0"/>
                <a:ea typeface="Calibri" pitchFamily="34" charset="0"/>
                <a:cs typeface="Courier New" pitchFamily="49" charset="0"/>
              </a:rPr>
              <a:t> 2 en </a:t>
            </a:r>
            <a:r>
              <a:rPr lang="es-ES" sz="1600" dirty="0" err="1" smtClean="0">
                <a:latin typeface="Courier New" pitchFamily="49" charset="0"/>
                <a:ea typeface="Calibri" pitchFamily="34" charset="0"/>
                <a:cs typeface="Courier New" pitchFamily="49" charset="0"/>
              </a:rPr>
              <a:t>Siuna</a:t>
            </a:r>
            <a:endParaRPr lang="es-ES" sz="1600" dirty="0" smtClean="0">
              <a:latin typeface="Courier New" pitchFamily="49" charset="0"/>
              <a:ea typeface="Calibri" pitchFamily="34" charset="0"/>
              <a:cs typeface="Courier New" pitchFamily="49" charset="0"/>
            </a:endParaRPr>
          </a:p>
          <a:p>
            <a:pPr lvl="0">
              <a:buFont typeface="Wingdings" pitchFamily="2" charset="2"/>
              <a:buChar char="§"/>
            </a:pPr>
            <a:r>
              <a:rPr lang="es-ES" sz="1600" dirty="0" smtClean="0">
                <a:latin typeface="Courier New" pitchFamily="49" charset="0"/>
                <a:ea typeface="Calibri" pitchFamily="34" charset="0"/>
                <a:cs typeface="Courier New" pitchFamily="49" charset="0"/>
              </a:rPr>
              <a:t> 1 en el </a:t>
            </a:r>
            <a:r>
              <a:rPr lang="es-ES" sz="1600" dirty="0" err="1" smtClean="0">
                <a:latin typeface="Courier New" pitchFamily="49" charset="0"/>
                <a:ea typeface="Calibri" pitchFamily="34" charset="0"/>
                <a:cs typeface="Courier New" pitchFamily="49" charset="0"/>
              </a:rPr>
              <a:t>Tortuguero</a:t>
            </a:r>
            <a:endParaRPr lang="es-NI" sz="1600" dirty="0" smtClean="0">
              <a:latin typeface="Courier New" pitchFamily="49" charset="0"/>
              <a:ea typeface="Calibri" pitchFamily="34" charset="0"/>
              <a:cs typeface="Courier New" pitchFamily="49" charset="0"/>
            </a:endParaRPr>
          </a:p>
        </p:txBody>
      </p:sp>
      <p:pic>
        <p:nvPicPr>
          <p:cNvPr id="5" name="Picture 1" descr="C:\Users\Administrador\Downloads\WhatsApp Image 2020-07-21 at 10.11.22 AM.jpeg"/>
          <p:cNvPicPr>
            <a:picLocks noChangeAspect="1" noChangeArrowheads="1"/>
          </p:cNvPicPr>
          <p:nvPr/>
        </p:nvPicPr>
        <p:blipFill>
          <a:blip r:embed="rId3" cstate="print"/>
          <a:srcRect/>
          <a:stretch>
            <a:fillRect/>
          </a:stretch>
        </p:blipFill>
        <p:spPr bwMode="auto">
          <a:xfrm>
            <a:off x="6060327" y="3180351"/>
            <a:ext cx="2947533" cy="1843548"/>
          </a:xfrm>
          <a:prstGeom prst="rect">
            <a:avLst/>
          </a:prstGeom>
          <a:noFill/>
        </p:spPr>
      </p:pic>
      <p:sp>
        <p:nvSpPr>
          <p:cNvPr id="6" name="5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7" name="Rectangle 1"/>
          <p:cNvSpPr>
            <a:spLocks noChangeArrowheads="1"/>
          </p:cNvSpPr>
          <p:nvPr/>
        </p:nvSpPr>
        <p:spPr bwMode="auto">
          <a:xfrm>
            <a:off x="300024" y="196700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lvl="0" algn="just" fontAlgn="base">
              <a:spcBef>
                <a:spcPct val="0"/>
              </a:spcBef>
              <a:spcAft>
                <a:spcPct val="0"/>
              </a:spcAft>
            </a:pPr>
            <a:r>
              <a:rPr lang="es-NI" sz="1600" b="1" dirty="0" smtClean="0">
                <a:latin typeface="Courier New" pitchFamily="49" charset="0"/>
                <a:cs typeface="Courier New" pitchFamily="49" charset="0"/>
              </a:rPr>
              <a:t>INFRAESTRUCTURA – ACCESO </a:t>
            </a:r>
            <a:r>
              <a:rPr lang="es-NI" sz="1600" b="1" dirty="0" smtClean="0">
                <a:latin typeface="Courier New" pitchFamily="49" charset="0"/>
                <a:ea typeface="Calibri" pitchFamily="34" charset="0"/>
                <a:cs typeface="Courier New" pitchFamily="49" charset="0"/>
              </a:rPr>
              <a:t>- </a:t>
            </a:r>
            <a:r>
              <a:rPr lang="es-NI" sz="1600" b="1" dirty="0" smtClean="0">
                <a:latin typeface="Courier New" pitchFamily="49" charset="0"/>
                <a:cs typeface="Courier New" pitchFamily="49" charset="0"/>
              </a:rPr>
              <a:t>Empoderamiento de las Tecnologías de la Información y Comunicación</a:t>
            </a:r>
            <a:endParaRPr lang="es-NI" sz="2400" b="1" dirty="0" smtClean="0">
              <a:latin typeface="Arial" pitchFamily="34" charset="0"/>
              <a:cs typeface="Arial" pitchFamily="34" charset="0"/>
            </a:endParaRPr>
          </a:p>
        </p:txBody>
      </p:sp>
      <p:pic>
        <p:nvPicPr>
          <p:cNvPr id="8" name="Imagen 1"/>
          <p:cNvPicPr>
            <a:picLocks noChangeAspect="1"/>
          </p:cNvPicPr>
          <p:nvPr/>
        </p:nvPicPr>
        <p:blipFill>
          <a:blip r:embed="rId4" cstate="print"/>
          <a:stretch>
            <a:fillRect/>
          </a:stretch>
        </p:blipFill>
        <p:spPr>
          <a:xfrm>
            <a:off x="867637" y="260993"/>
            <a:ext cx="7080124" cy="1019048"/>
          </a:xfrm>
          <a:prstGeom prst="rect">
            <a:avLst/>
          </a:prstGeom>
        </p:spPr>
      </p:pic>
      <p:pic>
        <p:nvPicPr>
          <p:cNvPr id="9" name="Picture 1" descr="Logo TELCOR (Clásico 3)"/>
          <p:cNvPicPr>
            <a:picLocks noChangeAspect="1" noChangeArrowheads="1"/>
          </p:cNvPicPr>
          <p:nvPr/>
        </p:nvPicPr>
        <p:blipFill>
          <a:blip r:embed="rId5" cstate="print"/>
          <a:srcRect/>
          <a:stretch>
            <a:fillRect/>
          </a:stretch>
        </p:blipFill>
        <p:spPr bwMode="auto">
          <a:xfrm>
            <a:off x="8694057" y="5965672"/>
            <a:ext cx="667657" cy="551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6" name="Rectangle 1"/>
          <p:cNvSpPr>
            <a:spLocks noChangeArrowheads="1"/>
          </p:cNvSpPr>
          <p:nvPr/>
        </p:nvSpPr>
        <p:spPr bwMode="auto">
          <a:xfrm>
            <a:off x="256806" y="1944558"/>
            <a:ext cx="93375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ACCESO – Empoderamiento de las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n 1"/>
          <p:cNvPicPr>
            <a:picLocks noChangeAspect="1"/>
          </p:cNvPicPr>
          <p:nvPr/>
        </p:nvPicPr>
        <p:blipFill>
          <a:blip r:embed="rId2" cstate="print"/>
          <a:stretch>
            <a:fillRect/>
          </a:stretch>
        </p:blipFill>
        <p:spPr>
          <a:xfrm>
            <a:off x="867637" y="260993"/>
            <a:ext cx="7080124" cy="1019048"/>
          </a:xfrm>
          <a:prstGeom prst="rect">
            <a:avLst/>
          </a:prstGeom>
        </p:spPr>
      </p:pic>
      <p:sp>
        <p:nvSpPr>
          <p:cNvPr id="83970" name="Rectangle 2"/>
          <p:cNvSpPr>
            <a:spLocks noChangeArrowheads="1"/>
          </p:cNvSpPr>
          <p:nvPr/>
        </p:nvSpPr>
        <p:spPr bwMode="auto">
          <a:xfrm>
            <a:off x="221225" y="3028429"/>
            <a:ext cx="5294671" cy="42319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latin typeface="Courier New" pitchFamily="49" charset="0"/>
                <a:ea typeface="Calibri" pitchFamily="34" charset="0"/>
                <a:cs typeface="Courier New" pitchFamily="49" charset="0"/>
              </a:rPr>
              <a:t>Estamos realizando C</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apacitaciones y certificaciones en habilidades blandas, (comunicaci</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negociaci</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e innovaci</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conocimientos de ingl</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é</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a:t>
            </a:r>
            <a:r>
              <a:rPr kumimoji="0" lang="es-ES"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y certificaciones técnicas de tendencia mundial.</a:t>
            </a:r>
            <a:endPar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NI"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Objetivo:</a:t>
            </a:r>
            <a:r>
              <a:rPr kumimoji="0" lang="es-ES"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Que nuestros </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j</a:t>
            </a:r>
            <a:r>
              <a:rPr kumimoji="0" lang="es-ES"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venes de bajos recursos puedan optar a mejores puestos de trabajo.</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dirty="0" smtClean="0">
              <a:latin typeface="Courier New" pitchFamily="49" charset="0"/>
              <a:ea typeface="Calibri" pitchFamily="34"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Inversión: C$53,221,000.00</a:t>
            </a:r>
            <a:r>
              <a:rPr kumimoji="0" lang="es-ES"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córdobas</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1600" baseline="0" dirty="0" smtClean="0">
              <a:latin typeface="Courier New" pitchFamily="49" charset="0"/>
              <a:ea typeface="Calibri" pitchFamily="34" charset="0"/>
              <a:cs typeface="Courier New" pitchFamily="49"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Beneficiados: 5,0000 jóvenes nicaragüenses.</a:t>
            </a:r>
            <a:endPar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endParaRPr kumimoji="0" lang="es-NI"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NI"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tretch>
            <a:fillRect/>
          </a:stretch>
        </p:blipFill>
        <p:spPr>
          <a:xfrm>
            <a:off x="5681932" y="2949678"/>
            <a:ext cx="3860274" cy="2979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6"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7" name="Imagen 1"/>
          <p:cNvPicPr>
            <a:picLocks noChangeAspect="1"/>
          </p:cNvPicPr>
          <p:nvPr/>
        </p:nvPicPr>
        <p:blipFill>
          <a:blip r:embed="rId3" cstate="print"/>
          <a:stretch>
            <a:fillRect/>
          </a:stretch>
        </p:blipFill>
        <p:spPr>
          <a:xfrm>
            <a:off x="867637" y="260993"/>
            <a:ext cx="7080124" cy="1019048"/>
          </a:xfrm>
          <a:prstGeom prst="rect">
            <a:avLst/>
          </a:prstGeom>
        </p:spPr>
      </p:pic>
      <p:sp>
        <p:nvSpPr>
          <p:cNvPr id="79873" name="Rectangle 1"/>
          <p:cNvSpPr>
            <a:spLocks noChangeArrowheads="1"/>
          </p:cNvSpPr>
          <p:nvPr/>
        </p:nvSpPr>
        <p:spPr bwMode="auto">
          <a:xfrm>
            <a:off x="177421" y="3005485"/>
            <a:ext cx="582847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Actualmente se ha alcanzado las siguientes metas:</a:t>
            </a:r>
            <a:endParaRPr kumimoji="0" lang="es-NI"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endParaRPr lang="es-NI" sz="1400" dirty="0" smtClean="0">
              <a:latin typeface="Courier New" pitchFamily="49" charset="0"/>
              <a:ea typeface="Calibri" pitchFamily="34" charset="0"/>
              <a:cs typeface="Courier New" pitchFamily="49"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0"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CURSOS DE INGLÉS</a:t>
            </a:r>
          </a:p>
          <a:p>
            <a:pPr marL="457200" marR="0" lvl="1" indent="0" defTabSz="914400" rtl="0" eaLnBrk="0" fontAlgn="base" latinLnBrk="0" hangingPunct="0">
              <a:lnSpc>
                <a:spcPct val="100000"/>
              </a:lnSpc>
              <a:spcBef>
                <a:spcPct val="0"/>
              </a:spcBef>
              <a:spcAft>
                <a:spcPct val="0"/>
              </a:spcAft>
              <a:buClrTx/>
              <a:buSzTx/>
              <a:tabLst/>
            </a:pPr>
            <a:r>
              <a:rPr lang="es-NI" sz="1400" dirty="0" smtClean="0">
                <a:latin typeface="Courier New" pitchFamily="49" charset="0"/>
                <a:ea typeface="Calibri" pitchFamily="34" charset="0"/>
                <a:cs typeface="Courier New" pitchFamily="49" charset="0"/>
              </a:rPr>
              <a:t> </a:t>
            </a:r>
            <a:r>
              <a:rPr kumimoji="0" lang="es-NI"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Formados: </a:t>
            </a:r>
            <a:r>
              <a:rPr kumimoji="0" lang="es-NI" sz="140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1,294 jóvenes.</a:t>
            </a:r>
            <a:endParaRPr lang="en-US" sz="1200" dirty="0" smtClean="0">
              <a:latin typeface="Calibri" pitchFamily="34" charset="0"/>
              <a:ea typeface="Calibri" pitchFamily="34"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kumimoji="0" lang="en-US" sz="1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s-NI"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En formaci</a:t>
            </a:r>
            <a:r>
              <a:rPr kumimoji="0" lang="es-NI" sz="14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NI"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que finalizan en </a:t>
            </a:r>
            <a:r>
              <a:rPr lang="es-NI" sz="1400" dirty="0" smtClean="0">
                <a:latin typeface="Courier New" pitchFamily="49" charset="0"/>
                <a:ea typeface="Calibri" pitchFamily="34" charset="0"/>
                <a:cs typeface="Courier New" pitchFamily="49" charset="0"/>
              </a:rPr>
              <a:t>D</a:t>
            </a:r>
            <a:r>
              <a:rPr kumimoji="0" lang="es-NI"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iciembre 2020: 1,600 personas.</a:t>
            </a:r>
            <a:endParaRPr kumimoji="0" lang="es-NI"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pPr>
            <a:endParaRPr kumimoji="0" lang="es-NI"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1"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HABILIDADES BLANDAS:</a:t>
            </a:r>
          </a:p>
          <a:p>
            <a:pPr marL="457200" marR="0" lvl="1" indent="0" defTabSz="914400" rtl="0" eaLnBrk="0" fontAlgn="base" latinLnBrk="0" hangingPunct="0">
              <a:lnSpc>
                <a:spcPct val="100000"/>
              </a:lnSpc>
              <a:spcBef>
                <a:spcPct val="0"/>
              </a:spcBef>
              <a:spcAft>
                <a:spcPct val="0"/>
              </a:spcAft>
              <a:buClrTx/>
              <a:buSzTx/>
              <a:tabLst/>
            </a:pPr>
            <a:r>
              <a:rPr kumimoji="0" lang="es-NI" sz="10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NI"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Formados: </a:t>
            </a:r>
            <a:r>
              <a:rPr kumimoji="0" lang="es-NI" sz="140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1,710 </a:t>
            </a:r>
            <a:r>
              <a:rPr lang="es-NI" sz="1400" dirty="0" smtClean="0">
                <a:latin typeface="Courier New" pitchFamily="49" charset="0"/>
                <a:ea typeface="Calibri" pitchFamily="34" charset="0"/>
                <a:cs typeface="Courier New" pitchFamily="49" charset="0"/>
              </a:rPr>
              <a:t>jóvenes</a:t>
            </a:r>
            <a:endParaRPr lang="es-NI" sz="1000" dirty="0" smtClean="0">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pPr>
            <a:endParaRPr kumimoji="0" lang="es-NI" sz="10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1"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CERTIFICACIONES T</a:t>
            </a:r>
            <a:r>
              <a:rPr kumimoji="0" lang="es-NI" sz="1400" b="1" i="1" u="sng" strike="noStrike" cap="none" normalizeH="0" baseline="0" dirty="0" smtClean="0">
                <a:ln>
                  <a:noFill/>
                </a:ln>
                <a:solidFill>
                  <a:schemeClr val="tx1"/>
                </a:solidFill>
                <a:effectLst/>
                <a:latin typeface="Calibri"/>
                <a:ea typeface="Calibri" pitchFamily="34" charset="0"/>
                <a:cs typeface="Courier New" pitchFamily="49" charset="0"/>
              </a:rPr>
              <a:t>É</a:t>
            </a:r>
            <a:r>
              <a:rPr kumimoji="0" lang="es-NI" sz="1400" b="1" i="1"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CNICAS</a:t>
            </a:r>
            <a:r>
              <a:rPr kumimoji="0" lang="es-NI" sz="1400" b="0" i="1" u="sng"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lang="es-NI" sz="1000" i="1" u="sng" dirty="0" smtClean="0">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Formados: </a:t>
            </a:r>
            <a:r>
              <a:rPr kumimoji="0" lang="es-NI" sz="140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270 jóvenes</a:t>
            </a:r>
            <a:endParaRPr lang="en-US" sz="1200" dirty="0" smtClean="0">
              <a:latin typeface="Calibri" pitchFamily="34" charset="0"/>
              <a:ea typeface="Calibri" pitchFamily="34" charset="0"/>
              <a:cs typeface="Times New Roman" pitchFamily="18" charset="0"/>
            </a:endParaRPr>
          </a:p>
          <a:p>
            <a:pPr marL="457200" marR="0" lvl="1" indent="0" defTabSz="914400" rtl="0" eaLnBrk="0" fontAlgn="base" latinLnBrk="0" hangingPunct="0">
              <a:lnSpc>
                <a:spcPct val="100000"/>
              </a:lnSpc>
              <a:spcBef>
                <a:spcPct val="0"/>
              </a:spcBef>
              <a:spcAft>
                <a:spcPct val="0"/>
              </a:spcAft>
              <a:buClrTx/>
              <a:buSzTx/>
              <a:tabLst/>
            </a:pPr>
            <a:r>
              <a:rPr kumimoji="0" lang="es-NI"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En formaci</a:t>
            </a:r>
            <a:r>
              <a:rPr kumimoji="0" lang="es-NI" sz="14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NI" sz="14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que finalizan en diciembre 2020: 780 jóvenes</a:t>
            </a:r>
            <a:endParaRPr kumimoji="0" lang="es-NI"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44269" y="201279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ACCESO – Empoderamiento de las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Picture 1" descr="C:\Users\Administrador\Downloads\WhatsApp Image 2020-08-02 at 12.50.59 PM.jpeg"/>
          <p:cNvPicPr>
            <a:picLocks noChangeAspect="1" noChangeArrowheads="1"/>
          </p:cNvPicPr>
          <p:nvPr/>
        </p:nvPicPr>
        <p:blipFill>
          <a:blip r:embed="rId4" cstate="print"/>
          <a:srcRect/>
          <a:stretch>
            <a:fillRect/>
          </a:stretch>
        </p:blipFill>
        <p:spPr bwMode="auto">
          <a:xfrm>
            <a:off x="6155140" y="3007626"/>
            <a:ext cx="3477904" cy="2608428"/>
          </a:xfrm>
          <a:prstGeom prst="rect">
            <a:avLst/>
          </a:prstGeom>
          <a:noFill/>
        </p:spPr>
      </p:pic>
      <p:sp>
        <p:nvSpPr>
          <p:cNvPr id="9" name="8 Rectángulo"/>
          <p:cNvSpPr/>
          <p:nvPr/>
        </p:nvSpPr>
        <p:spPr>
          <a:xfrm>
            <a:off x="333802" y="6037449"/>
            <a:ext cx="8359822" cy="523220"/>
          </a:xfrm>
          <a:prstGeom prst="rect">
            <a:avLst/>
          </a:prstGeom>
        </p:spPr>
        <p:txBody>
          <a:bodyPr wrap="square">
            <a:spAutoFit/>
          </a:bodyPr>
          <a:lstStyle/>
          <a:p>
            <a:pPr lvl="0" eaLnBrk="0" fontAlgn="base" hangingPunct="0">
              <a:spcBef>
                <a:spcPct val="0"/>
              </a:spcBef>
              <a:spcAft>
                <a:spcPct val="0"/>
              </a:spcAft>
            </a:pPr>
            <a:endParaRPr lang="es-NI" sz="1400" dirty="0" smtClean="0">
              <a:latin typeface="Courier New" pitchFamily="49" charset="0"/>
              <a:ea typeface="Calibri" pitchFamily="34" charset="0"/>
              <a:cs typeface="Courier New" pitchFamily="49" charset="0"/>
            </a:endParaRPr>
          </a:p>
          <a:p>
            <a:pPr lvl="0" eaLnBrk="0" fontAlgn="base" hangingPunct="0">
              <a:spcBef>
                <a:spcPct val="0"/>
              </a:spcBef>
              <a:spcAft>
                <a:spcPct val="0"/>
              </a:spcAft>
            </a:pPr>
            <a:r>
              <a:rPr lang="es-NI" sz="1400" dirty="0" smtClean="0">
                <a:latin typeface="Courier New" pitchFamily="49" charset="0"/>
                <a:ea typeface="Calibri" pitchFamily="34" charset="0"/>
                <a:cs typeface="Courier New" pitchFamily="49" charset="0"/>
              </a:rPr>
              <a:t>Para una ejecuci</a:t>
            </a:r>
            <a:r>
              <a:rPr lang="es-NI" sz="1400" dirty="0" smtClean="0">
                <a:ea typeface="Calibri" pitchFamily="34" charset="0"/>
                <a:cs typeface="Courier New" pitchFamily="49" charset="0"/>
              </a:rPr>
              <a:t>ó</a:t>
            </a:r>
            <a:r>
              <a:rPr lang="es-NI" sz="1400" dirty="0" smtClean="0">
                <a:latin typeface="Courier New" pitchFamily="49" charset="0"/>
                <a:ea typeface="Calibri" pitchFamily="34" charset="0"/>
                <a:cs typeface="Courier New" pitchFamily="49" charset="0"/>
              </a:rPr>
              <a:t>n del 81.8% del indicador de 5,000 jóvenes a capacitar.</a:t>
            </a:r>
            <a:endParaRPr lang="es-NI" sz="2000" dirty="0" smtClean="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58363" y="3024256"/>
            <a:ext cx="5783129"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INSTALACIONES DE CENTROS DE INNOVACION:</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1600" dirty="0" smtClean="0">
              <a:latin typeface="Courier New" pitchFamily="49" charset="0"/>
              <a:ea typeface="Calibri" pitchFamily="34" charset="0"/>
              <a:cs typeface="Courier New" pitchFamily="49" charset="0"/>
            </a:endParaRPr>
          </a:p>
          <a:p>
            <a:pPr lvl="0" algn="just" fontAlgn="base">
              <a:spcBef>
                <a:spcPct val="0"/>
              </a:spcBef>
              <a:spcAft>
                <a:spcPct val="0"/>
              </a:spcAft>
            </a:pPr>
            <a:r>
              <a:rPr lang="es-NI" sz="1600" dirty="0" smtClean="0">
                <a:latin typeface="Courier New" pitchFamily="49" charset="0"/>
                <a:ea typeface="Calibri" pitchFamily="34" charset="0"/>
                <a:cs typeface="Courier New" pitchFamily="49" charset="0"/>
              </a:rPr>
              <a:t>El objetivo fundamental de los Centros de Innovación es crear un espacio físico con equipamiento tecnológico, mobiliario y asistencia técnica, que le sirva a la población como un instrumento para incentivar y promover la innovación a través del uso de las tecnologías de la información generar soluciones innovadoras a problemas cotidianos en temas de productividad, salud, educación.</a:t>
            </a:r>
          </a:p>
          <a:p>
            <a:pPr lvl="0" algn="just" fontAlgn="base">
              <a:spcBef>
                <a:spcPct val="0"/>
              </a:spcBef>
              <a:spcAft>
                <a:spcPct val="0"/>
              </a:spcAft>
            </a:pPr>
            <a:endPar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lvl="0" algn="just" fontAlgn="base">
              <a:spcBef>
                <a:spcPct val="0"/>
              </a:spcBef>
              <a:spcAft>
                <a:spcPct val="0"/>
              </a:spcAft>
            </a:pPr>
            <a:r>
              <a:rPr lang="es-ES" sz="1600" dirty="0" smtClean="0">
                <a:latin typeface="Courier New" pitchFamily="49" charset="0"/>
                <a:ea typeface="Calibri" pitchFamily="34" charset="0"/>
                <a:cs typeface="Courier New" pitchFamily="49" charset="0"/>
              </a:rPr>
              <a:t>.</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6" name="Rectangle 1"/>
          <p:cNvSpPr>
            <a:spLocks noChangeArrowheads="1"/>
          </p:cNvSpPr>
          <p:nvPr/>
        </p:nvSpPr>
        <p:spPr bwMode="auto">
          <a:xfrm>
            <a:off x="344269" y="201279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ACCESO – Empoderamiento de las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pic>
        <p:nvPicPr>
          <p:cNvPr id="7170" name="Picture 2" descr="Inauguran centro de innovación en Bilwi"/>
          <p:cNvPicPr>
            <a:picLocks noChangeAspect="1" noChangeArrowheads="1"/>
          </p:cNvPicPr>
          <p:nvPr/>
        </p:nvPicPr>
        <p:blipFill>
          <a:blip r:embed="rId4" cstate="print"/>
          <a:srcRect/>
          <a:stretch>
            <a:fillRect/>
          </a:stretch>
        </p:blipFill>
        <p:spPr bwMode="auto">
          <a:xfrm>
            <a:off x="6428095" y="3194605"/>
            <a:ext cx="3239401" cy="2429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83327" y="1465105"/>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5" name="Imagen 1"/>
          <p:cNvPicPr>
            <a:picLocks noChangeAspect="1"/>
          </p:cNvPicPr>
          <p:nvPr/>
        </p:nvPicPr>
        <p:blipFill>
          <a:blip r:embed="rId3" cstate="print"/>
          <a:stretch>
            <a:fillRect/>
          </a:stretch>
        </p:blipFill>
        <p:spPr>
          <a:xfrm>
            <a:off x="1369083" y="319986"/>
            <a:ext cx="7080124" cy="1019048"/>
          </a:xfrm>
          <a:prstGeom prst="rect">
            <a:avLst/>
          </a:prstGeom>
        </p:spPr>
      </p:pic>
      <p:pic>
        <p:nvPicPr>
          <p:cNvPr id="6"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graphicFrame>
        <p:nvGraphicFramePr>
          <p:cNvPr id="7" name="6 Tabla"/>
          <p:cNvGraphicFramePr>
            <a:graphicFrameLocks noGrp="1"/>
          </p:cNvGraphicFramePr>
          <p:nvPr/>
        </p:nvGraphicFramePr>
        <p:xfrm>
          <a:off x="6166439" y="2307225"/>
          <a:ext cx="2820807" cy="3680460"/>
        </p:xfrm>
        <a:graphic>
          <a:graphicData uri="http://schemas.openxmlformats.org/drawingml/2006/table">
            <a:tbl>
              <a:tblPr>
                <a:tableStyleId>{3C2FFA5D-87B4-456A-9821-1D502468CF0F}</a:tableStyleId>
              </a:tblPr>
              <a:tblGrid>
                <a:gridCol w="1211080"/>
                <a:gridCol w="1609727"/>
              </a:tblGrid>
              <a:tr h="0">
                <a:tc>
                  <a:txBody>
                    <a:bodyPr/>
                    <a:lstStyle/>
                    <a:p>
                      <a:pPr algn="ctr">
                        <a:lnSpc>
                          <a:spcPct val="115000"/>
                        </a:lnSpc>
                        <a:spcAft>
                          <a:spcPts val="0"/>
                        </a:spcAft>
                      </a:pPr>
                      <a:r>
                        <a:rPr lang="en-US" sz="1400" b="1" dirty="0">
                          <a:latin typeface="Courier New" pitchFamily="49" charset="0"/>
                          <a:cs typeface="Courier New" pitchFamily="49" charset="0"/>
                        </a:rPr>
                        <a:t>AÑO</a:t>
                      </a:r>
                      <a:endParaRPr lang="es-NI" sz="1100" b="1" dirty="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s-ES" sz="1400" b="1" dirty="0">
                          <a:latin typeface="Courier New" pitchFamily="49" charset="0"/>
                          <a:cs typeface="Courier New" pitchFamily="49" charset="0"/>
                        </a:rPr>
                        <a:t>Inversión</a:t>
                      </a:r>
                      <a:r>
                        <a:rPr lang="en-US" sz="1400" b="1" dirty="0">
                          <a:latin typeface="Courier New" pitchFamily="49" charset="0"/>
                          <a:cs typeface="Courier New" pitchFamily="49" charset="0"/>
                        </a:rPr>
                        <a:t> en </a:t>
                      </a:r>
                      <a:r>
                        <a:rPr lang="es-NI" sz="1400" b="1" dirty="0">
                          <a:latin typeface="Courier New" pitchFamily="49" charset="0"/>
                          <a:cs typeface="Courier New" pitchFamily="49" charset="0"/>
                        </a:rPr>
                        <a:t>Dólares</a:t>
                      </a:r>
                      <a:endParaRPr lang="es-NI" sz="1100" b="1"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dirty="0">
                          <a:latin typeface="Courier New" pitchFamily="49" charset="0"/>
                          <a:cs typeface="Courier New" pitchFamily="49" charset="0"/>
                        </a:rPr>
                        <a:t>2007</a:t>
                      </a:r>
                      <a:endParaRPr lang="es-NI" sz="1100" dirty="0">
                        <a:latin typeface="Courier New" pitchFamily="49" charset="0"/>
                        <a:ea typeface="Calibri"/>
                        <a:cs typeface="Courier New" pitchFamily="49" charset="0"/>
                      </a:endParaRPr>
                    </a:p>
                  </a:txBody>
                  <a:tcPr marL="68580" marR="68580" marT="0" marB="0" anchor="ctr"/>
                </a:tc>
                <a:tc>
                  <a:txBody>
                    <a:bodyPr/>
                    <a:lstStyle/>
                    <a:p>
                      <a:pPr>
                        <a:lnSpc>
                          <a:spcPct val="115000"/>
                        </a:lnSpc>
                      </a:pPr>
                      <a:endParaRPr lang="es-NI" sz="1100">
                        <a:latin typeface="Courier New" pitchFamily="49" charset="0"/>
                        <a:ea typeface="Times New Roman"/>
                        <a:cs typeface="Courier New" pitchFamily="49" charset="0"/>
                      </a:endParaRPr>
                    </a:p>
                  </a:txBody>
                  <a:tcPr marL="68580" marR="68580" marT="0" marB="0" anchor="ctr"/>
                </a:tc>
              </a:tr>
              <a:tr h="184150">
                <a:tc>
                  <a:txBody>
                    <a:bodyPr/>
                    <a:lstStyle/>
                    <a:p>
                      <a:pPr algn="ctr">
                        <a:lnSpc>
                          <a:spcPct val="115000"/>
                        </a:lnSpc>
                        <a:spcAft>
                          <a:spcPts val="0"/>
                        </a:spcAft>
                      </a:pPr>
                      <a:r>
                        <a:rPr lang="en-US" sz="1400" dirty="0">
                          <a:latin typeface="Courier New" pitchFamily="49" charset="0"/>
                          <a:cs typeface="Courier New" pitchFamily="49" charset="0"/>
                        </a:rPr>
                        <a:t>2008</a:t>
                      </a:r>
                      <a:endParaRPr lang="es-NI" sz="1100" dirty="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$160,000,000</a:t>
                      </a:r>
                      <a:endParaRPr lang="es-NI" sz="110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2009</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$178,000,000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2010</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$99,000,000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2011</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$121,000,000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2012</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$117,000,000</a:t>
                      </a:r>
                      <a:endParaRPr lang="es-NI" sz="110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2013</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$109,000,000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2014</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$143,000,000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2015</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$137,000,000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2016</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a:latin typeface="Courier New" pitchFamily="49" charset="0"/>
                          <a:cs typeface="Courier New" pitchFamily="49" charset="0"/>
                        </a:rPr>
                        <a:t>$264,000,000</a:t>
                      </a:r>
                      <a:endParaRPr lang="es-NI" sz="110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2017</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$121,000,000</a:t>
                      </a:r>
                      <a:endParaRPr lang="es-NI" sz="1100" dirty="0">
                        <a:latin typeface="Courier New" pitchFamily="49" charset="0"/>
                        <a:ea typeface="Calibri"/>
                        <a:cs typeface="Courier New" pitchFamily="49" charset="0"/>
                      </a:endParaRPr>
                    </a:p>
                  </a:txBody>
                  <a:tcPr marL="68580" marR="68580" marT="0" marB="0" anchor="ctr"/>
                </a:tc>
              </a:tr>
              <a:tr h="184150">
                <a:tc>
                  <a:txBody>
                    <a:bodyPr/>
                    <a:lstStyle/>
                    <a:p>
                      <a:pPr algn="ctr">
                        <a:lnSpc>
                          <a:spcPct val="115000"/>
                        </a:lnSpc>
                        <a:spcAft>
                          <a:spcPts val="0"/>
                        </a:spcAft>
                      </a:pPr>
                      <a:r>
                        <a:rPr lang="en-US" sz="1400">
                          <a:latin typeface="Courier New" pitchFamily="49" charset="0"/>
                          <a:cs typeface="Courier New" pitchFamily="49" charset="0"/>
                        </a:rPr>
                        <a:t>2018</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$145,000,000</a:t>
                      </a:r>
                      <a:endParaRPr lang="es-NI" sz="1100" dirty="0">
                        <a:latin typeface="Courier New" pitchFamily="49" charset="0"/>
                        <a:ea typeface="Calibri"/>
                        <a:cs typeface="Courier New" pitchFamily="49" charset="0"/>
                      </a:endParaRPr>
                    </a:p>
                  </a:txBody>
                  <a:tcPr marL="68580" marR="68580" marT="0" marB="0" anchor="ctr"/>
                </a:tc>
              </a:tr>
              <a:tr h="190500">
                <a:tc>
                  <a:txBody>
                    <a:bodyPr/>
                    <a:lstStyle/>
                    <a:p>
                      <a:pPr algn="ctr">
                        <a:lnSpc>
                          <a:spcPct val="115000"/>
                        </a:lnSpc>
                        <a:spcAft>
                          <a:spcPts val="0"/>
                        </a:spcAft>
                      </a:pPr>
                      <a:r>
                        <a:rPr lang="en-US" sz="1400">
                          <a:latin typeface="Courier New" pitchFamily="49" charset="0"/>
                          <a:cs typeface="Courier New" pitchFamily="49" charset="0"/>
                        </a:rPr>
                        <a:t>2019</a:t>
                      </a:r>
                      <a:endParaRPr lang="es-NI" sz="1100">
                        <a:latin typeface="Courier New" pitchFamily="49" charset="0"/>
                        <a:ea typeface="Calibri"/>
                        <a:cs typeface="Courier New" pitchFamily="49" charset="0"/>
                      </a:endParaRPr>
                    </a:p>
                  </a:txBody>
                  <a:tcPr marL="68580" marR="68580" marT="0" marB="0" anchor="ctr"/>
                </a:tc>
                <a:tc>
                  <a:txBody>
                    <a:bodyPr/>
                    <a:lstStyle/>
                    <a:p>
                      <a:pPr algn="ctr">
                        <a:lnSpc>
                          <a:spcPct val="115000"/>
                        </a:lnSpc>
                        <a:spcAft>
                          <a:spcPts val="0"/>
                        </a:spcAft>
                      </a:pPr>
                      <a:r>
                        <a:rPr lang="en-US" sz="1400" dirty="0">
                          <a:latin typeface="Courier New" pitchFamily="49" charset="0"/>
                          <a:cs typeface="Courier New" pitchFamily="49" charset="0"/>
                        </a:rPr>
                        <a:t>$150,000,000</a:t>
                      </a:r>
                      <a:endParaRPr lang="es-NI" sz="1100" dirty="0">
                        <a:latin typeface="Courier New" pitchFamily="49" charset="0"/>
                        <a:ea typeface="Calibri"/>
                        <a:cs typeface="Courier New" pitchFamily="49" charset="0"/>
                      </a:endParaRPr>
                    </a:p>
                  </a:txBody>
                  <a:tcPr marL="68580" marR="68580" marT="0" marB="0" anchor="ctr"/>
                </a:tc>
              </a:tr>
            </a:tbl>
          </a:graphicData>
        </a:graphic>
      </p:graphicFrame>
      <p:sp>
        <p:nvSpPr>
          <p:cNvPr id="64513" name="Rectangle 1"/>
          <p:cNvSpPr>
            <a:spLocks noChangeArrowheads="1"/>
          </p:cNvSpPr>
          <p:nvPr/>
        </p:nvSpPr>
        <p:spPr bwMode="auto">
          <a:xfrm>
            <a:off x="191729" y="2650863"/>
            <a:ext cx="563388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En el per</a:t>
            </a:r>
            <a:r>
              <a:rPr kumimoji="0" lang="es-NI" sz="1600" b="0" i="0" u="none" strike="noStrike" cap="none" normalizeH="0" baseline="0" dirty="0" smtClean="0">
                <a:ln>
                  <a:noFill/>
                </a:ln>
                <a:solidFill>
                  <a:schemeClr val="tx1"/>
                </a:solidFill>
                <a:effectLst/>
                <a:latin typeface="Calibri"/>
                <a:ea typeface="Calibri" pitchFamily="34" charset="0"/>
                <a:cs typeface="Courier New" pitchFamily="49" charset="0"/>
              </a:rPr>
              <a:t>í</a:t>
            </a: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odo comprendido del a</a:t>
            </a:r>
            <a:r>
              <a:rPr kumimoji="0" lang="es-NI" sz="1600" b="0" i="0" u="none" strike="noStrike" cap="none" normalizeH="0" baseline="0" dirty="0" smtClean="0">
                <a:ln>
                  <a:noFill/>
                </a:ln>
                <a:solidFill>
                  <a:schemeClr val="tx1"/>
                </a:solidFill>
                <a:effectLst/>
                <a:latin typeface="Calibri"/>
                <a:ea typeface="Calibri" pitchFamily="34" charset="0"/>
                <a:cs typeface="Courier New" pitchFamily="49" charset="0"/>
              </a:rPr>
              <a:t>ñ</a:t>
            </a: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o 2007 al 2020</a:t>
            </a:r>
            <a:r>
              <a:rPr kumimoji="0" lang="es-NI"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hemos obtenido  el  mayor</a:t>
            </a: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crecimiento</a:t>
            </a:r>
            <a:r>
              <a:rPr kumimoji="0" lang="es-NI"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lang="es-NI" sz="1600" dirty="0" smtClean="0">
                <a:latin typeface="Courier New" pitchFamily="49" charset="0"/>
                <a:ea typeface="Calibri" pitchFamily="34" charset="0"/>
                <a:cs typeface="Courier New" pitchFamily="49" charset="0"/>
              </a:rPr>
              <a:t>en Telecomunicaciones. </a:t>
            </a:r>
          </a:p>
          <a:p>
            <a:pPr marL="0" marR="0" lvl="0" indent="0" algn="just" defTabSz="914400" rtl="0" eaLnBrk="1" fontAlgn="base" latinLnBrk="0" hangingPunct="1">
              <a:lnSpc>
                <a:spcPct val="100000"/>
              </a:lnSpc>
              <a:spcBef>
                <a:spcPct val="0"/>
              </a:spcBef>
              <a:spcAft>
                <a:spcPct val="0"/>
              </a:spcAft>
              <a:buClrTx/>
              <a:buSzTx/>
              <a:tabLst/>
            </a:pPr>
            <a:endParaRPr lang="es-NI" sz="1600" dirty="0" smtClean="0">
              <a:latin typeface="Courier New" pitchFamily="49" charset="0"/>
              <a:ea typeface="Calibri" pitchFamily="34"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Gracias a las Políticas</a:t>
            </a:r>
            <a:r>
              <a:rPr kumimoji="0" lang="es-NI"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adoptadas  por nuestro buen Gobierno, </a:t>
            </a:r>
            <a:r>
              <a:rPr lang="es-NI" sz="1600" dirty="0" smtClean="0">
                <a:latin typeface="Courier New" pitchFamily="49" charset="0"/>
                <a:ea typeface="Calibri" pitchFamily="34" charset="0"/>
                <a:cs typeface="Courier New" pitchFamily="49" charset="0"/>
              </a:rPr>
              <a:t>h</a:t>
            </a: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emos promocionado el desarrollo de las telecomunicaciones,</a:t>
            </a:r>
            <a:r>
              <a:rPr kumimoji="0" lang="es-NI"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a:t>
            </a:r>
            <a:r>
              <a:rPr lang="es-NI" sz="1600" dirty="0" smtClean="0">
                <a:latin typeface="Courier New" pitchFamily="49" charset="0"/>
                <a:ea typeface="Calibri" pitchFamily="34" charset="0"/>
                <a:cs typeface="Courier New" pitchFamily="49" charset="0"/>
              </a:rPr>
              <a:t>g</a:t>
            </a:r>
            <a:r>
              <a:rPr kumimoji="0" lang="es-NI"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arantizando un ambiente de confianza en el sector y permitiendo  la inversión</a:t>
            </a:r>
            <a:r>
              <a:rPr kumimoji="0" lang="es-NI"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las empresas para seguir creando acceso  de las Telecomunicaciones a  las familias Nicaragüenses.</a:t>
            </a:r>
            <a:endParaRPr kumimoji="0" lang="es-NI"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Rectángulo"/>
          <p:cNvSpPr/>
          <p:nvPr/>
        </p:nvSpPr>
        <p:spPr>
          <a:xfrm>
            <a:off x="6159121" y="6190228"/>
            <a:ext cx="2548151" cy="307777"/>
          </a:xfrm>
          <a:prstGeom prst="rect">
            <a:avLst/>
          </a:prstGeom>
        </p:spPr>
        <p:txBody>
          <a:bodyPr wrap="square">
            <a:spAutoFit/>
          </a:bodyPr>
          <a:lstStyle/>
          <a:p>
            <a:r>
              <a:rPr lang="es-NI" sz="1400" b="1" dirty="0" smtClean="0">
                <a:latin typeface="Courier New" pitchFamily="49" charset="0"/>
                <a:cs typeface="Courier New" pitchFamily="49" charset="0"/>
              </a:rPr>
              <a:t>Total: $1,744,000.000</a:t>
            </a:r>
            <a:endParaRPr lang="es-NI"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2824" y="2983943"/>
            <a:ext cx="9027243" cy="3539430"/>
          </a:xfrm>
          <a:prstGeom prst="rect">
            <a:avLst/>
          </a:prstGeom>
        </p:spPr>
        <p:txBody>
          <a:bodyPr wrap="square">
            <a:spAutoFit/>
          </a:bodyPr>
          <a:lstStyle/>
          <a:p>
            <a:pPr lvl="0" algn="just" fontAlgn="base">
              <a:spcBef>
                <a:spcPct val="0"/>
              </a:spcBef>
              <a:spcAft>
                <a:spcPct val="0"/>
              </a:spcAft>
            </a:pPr>
            <a:r>
              <a:rPr lang="es-ES" sz="1600" dirty="0" smtClean="0">
                <a:latin typeface="Courier New" pitchFamily="49" charset="0"/>
                <a:ea typeface="Calibri" pitchFamily="34" charset="0"/>
                <a:cs typeface="Courier New" pitchFamily="49" charset="0"/>
              </a:rPr>
              <a:t>Hemos Inaugurado 2 centros de Innovación en </a:t>
            </a:r>
            <a:r>
              <a:rPr lang="es-ES" sz="1600" dirty="0" err="1" smtClean="0">
                <a:latin typeface="Courier New" pitchFamily="49" charset="0"/>
                <a:ea typeface="Calibri" pitchFamily="34" charset="0"/>
                <a:cs typeface="Courier New" pitchFamily="49" charset="0"/>
              </a:rPr>
              <a:t>Bilwi</a:t>
            </a:r>
            <a:r>
              <a:rPr lang="es-ES" sz="1600" dirty="0" smtClean="0">
                <a:latin typeface="Courier New" pitchFamily="49" charset="0"/>
                <a:ea typeface="Calibri" pitchFamily="34" charset="0"/>
                <a:cs typeface="Courier New" pitchFamily="49" charset="0"/>
              </a:rPr>
              <a:t> y  Bluefields. </a:t>
            </a:r>
          </a:p>
          <a:p>
            <a:pPr lvl="0" algn="just" fontAlgn="base">
              <a:spcBef>
                <a:spcPct val="0"/>
              </a:spcBef>
              <a:spcAft>
                <a:spcPct val="0"/>
              </a:spcAft>
            </a:pPr>
            <a:r>
              <a:rPr lang="es-ES" sz="1600" dirty="0" smtClean="0">
                <a:latin typeface="Courier New" pitchFamily="49" charset="0"/>
                <a:ea typeface="Calibri" pitchFamily="34" charset="0"/>
                <a:cs typeface="Courier New" pitchFamily="49" charset="0"/>
              </a:rPr>
              <a:t>Se contribuyo con amueblamiento, equipamiento tecnológico y conectividad, con una inversión  de: C$14,650,600.00 córdobas para beneficio  de  nuestros jóvenes.</a:t>
            </a:r>
            <a:endParaRPr lang="es-NI" sz="1600" dirty="0" smtClean="0">
              <a:latin typeface="Courier New" pitchFamily="49" charset="0"/>
              <a:ea typeface="Calibri" pitchFamily="34" charset="0"/>
              <a:cs typeface="Courier New" pitchFamily="49" charset="0"/>
            </a:endParaRPr>
          </a:p>
          <a:p>
            <a:pPr algn="just"/>
            <a:endParaRPr lang="es-NI" sz="1600" dirty="0" smtClean="0">
              <a:latin typeface="Courier New" pitchFamily="49" charset="0"/>
              <a:ea typeface="Calibri" pitchFamily="34" charset="0"/>
              <a:cs typeface="Courier New" pitchFamily="49" charset="0"/>
            </a:endParaRPr>
          </a:p>
          <a:p>
            <a:pPr algn="just"/>
            <a:r>
              <a:rPr lang="es-NI" sz="1600" dirty="0" smtClean="0">
                <a:latin typeface="Courier New" pitchFamily="49" charset="0"/>
                <a:ea typeface="Calibri" pitchFamily="34" charset="0"/>
                <a:cs typeface="Courier New" pitchFamily="49" charset="0"/>
              </a:rPr>
              <a:t>Estamos por dar inicio a las inauguraciones de  cuatro centros de innovación adicionales en: </a:t>
            </a:r>
          </a:p>
          <a:p>
            <a:pPr algn="just"/>
            <a:endParaRPr lang="es-NI" sz="1600" dirty="0" smtClean="0">
              <a:latin typeface="Courier New" pitchFamily="49" charset="0"/>
              <a:ea typeface="Calibri" pitchFamily="34" charset="0"/>
              <a:cs typeface="Courier New" pitchFamily="49" charset="0"/>
            </a:endParaRPr>
          </a:p>
          <a:p>
            <a:pPr algn="just"/>
            <a:r>
              <a:rPr lang="es-NI" sz="1600" dirty="0" smtClean="0">
                <a:latin typeface="Courier New" pitchFamily="49" charset="0"/>
                <a:ea typeface="Calibri" pitchFamily="34" charset="0"/>
                <a:cs typeface="Courier New" pitchFamily="49" charset="0"/>
              </a:rPr>
              <a:t>- Universidad Unan – León: 3,000 jóvenes beneficiados.</a:t>
            </a:r>
          </a:p>
          <a:p>
            <a:pPr algn="just"/>
            <a:r>
              <a:rPr lang="es-NI" sz="1600" dirty="0" smtClean="0">
                <a:latin typeface="Courier New" pitchFamily="49" charset="0"/>
                <a:ea typeface="Calibri" pitchFamily="34" charset="0"/>
                <a:cs typeface="Courier New" pitchFamily="49" charset="0"/>
              </a:rPr>
              <a:t>- Universidad BICU de Bonanza: 1,200 jóvenes beneficiados</a:t>
            </a:r>
          </a:p>
          <a:p>
            <a:pPr algn="just">
              <a:buFontTx/>
              <a:buChar char="-"/>
            </a:pPr>
            <a:r>
              <a:rPr lang="es-NI" sz="1600" dirty="0" smtClean="0">
                <a:latin typeface="Courier New" pitchFamily="49" charset="0"/>
                <a:ea typeface="Calibri" pitchFamily="34" charset="0"/>
                <a:cs typeface="Courier New" pitchFamily="49" charset="0"/>
              </a:rPr>
              <a:t> Universidad URACCAN de </a:t>
            </a:r>
            <a:r>
              <a:rPr lang="es-NI" sz="1600" dirty="0" err="1" smtClean="0">
                <a:latin typeface="Courier New" pitchFamily="49" charset="0"/>
                <a:ea typeface="Calibri" pitchFamily="34" charset="0"/>
                <a:cs typeface="Courier New" pitchFamily="49" charset="0"/>
              </a:rPr>
              <a:t>Siuna</a:t>
            </a:r>
            <a:r>
              <a:rPr lang="es-NI" sz="1600" dirty="0" smtClean="0">
                <a:latin typeface="Courier New" pitchFamily="49" charset="0"/>
                <a:ea typeface="Calibri" pitchFamily="34" charset="0"/>
                <a:cs typeface="Courier New" pitchFamily="49" charset="0"/>
              </a:rPr>
              <a:t>: 2,500 jóvenes beneficiados</a:t>
            </a:r>
          </a:p>
          <a:p>
            <a:pPr algn="just">
              <a:buFontTx/>
              <a:buChar char="-"/>
            </a:pPr>
            <a:r>
              <a:rPr lang="es-NI" sz="1600" dirty="0" smtClean="0">
                <a:latin typeface="Courier New" pitchFamily="49" charset="0"/>
                <a:ea typeface="Calibri" pitchFamily="34" charset="0"/>
                <a:cs typeface="Courier New" pitchFamily="49" charset="0"/>
              </a:rPr>
              <a:t> Universidad FAREM de Estelí: 1,500 jóvenes beneficiados</a:t>
            </a:r>
          </a:p>
          <a:p>
            <a:pPr algn="just"/>
            <a:endParaRPr lang="es-NI" sz="1600" dirty="0" smtClean="0">
              <a:latin typeface="Courier New" pitchFamily="49" charset="0"/>
              <a:ea typeface="Calibri" pitchFamily="34" charset="0"/>
              <a:cs typeface="Courier New" pitchFamily="49" charset="0"/>
            </a:endParaRPr>
          </a:p>
          <a:p>
            <a:pPr algn="just"/>
            <a:r>
              <a:rPr lang="es-NI" sz="1600" dirty="0" smtClean="0">
                <a:latin typeface="Courier New" pitchFamily="49" charset="0"/>
                <a:ea typeface="Calibri" pitchFamily="34" charset="0"/>
                <a:cs typeface="Courier New" pitchFamily="49" charset="0"/>
              </a:rPr>
              <a:t>Con una Inversión de: C$8,100,000. córdobas.</a:t>
            </a:r>
          </a:p>
        </p:txBody>
      </p:sp>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sp>
        <p:nvSpPr>
          <p:cNvPr id="6" name="Rectangle 1"/>
          <p:cNvSpPr>
            <a:spLocks noChangeArrowheads="1"/>
          </p:cNvSpPr>
          <p:nvPr/>
        </p:nvSpPr>
        <p:spPr bwMode="auto">
          <a:xfrm>
            <a:off x="344269" y="2012797"/>
            <a:ext cx="86227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Programa</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de Infraestructura para la Región </a:t>
            </a:r>
            <a:r>
              <a:rPr lang="es-NI" sz="1600" b="1" dirty="0" smtClean="0">
                <a:latin typeface="Courier New" pitchFamily="49" charset="0"/>
                <a:ea typeface="Calibri" pitchFamily="34" charset="0"/>
                <a:cs typeface="Courier New" pitchFamily="49" charset="0"/>
              </a:rPr>
              <a:t>Caribe – </a:t>
            </a: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CARCIP</a:t>
            </a: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ACCESO – Empoderamiento de las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pic>
        <p:nvPicPr>
          <p:cNvPr id="8" name="Imagen 1"/>
          <p:cNvPicPr>
            <a:picLocks noChangeAspect="1"/>
          </p:cNvPicPr>
          <p:nvPr/>
        </p:nvPicPr>
        <p:blipFill>
          <a:blip r:embed="rId3" cstate="print"/>
          <a:stretch>
            <a:fillRect/>
          </a:stretch>
        </p:blipFill>
        <p:spPr>
          <a:xfrm>
            <a:off x="867637" y="260993"/>
            <a:ext cx="7080124" cy="10190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cstate="print"/>
          <a:stretch>
            <a:fillRect/>
          </a:stretch>
        </p:blipFill>
        <p:spPr>
          <a:xfrm>
            <a:off x="1369083" y="216954"/>
            <a:ext cx="7080124" cy="1019048"/>
          </a:xfrm>
          <a:prstGeom prst="rect">
            <a:avLst/>
          </a:prstGeom>
        </p:spPr>
      </p:pic>
      <p:sp>
        <p:nvSpPr>
          <p:cNvPr id="6" name="5 Rectángulo"/>
          <p:cNvSpPr/>
          <p:nvPr/>
        </p:nvSpPr>
        <p:spPr>
          <a:xfrm>
            <a:off x="218364" y="2179796"/>
            <a:ext cx="5390866" cy="4678204"/>
          </a:xfrm>
          <a:prstGeom prst="rect">
            <a:avLst/>
          </a:prstGeom>
        </p:spPr>
        <p:txBody>
          <a:bodyPr wrap="square">
            <a:spAutoFit/>
          </a:bodyPr>
          <a:lstStyle/>
          <a:p>
            <a:pPr lvl="0" algn="just"/>
            <a:endParaRPr lang="es-NI" sz="1500" b="1" dirty="0" smtClean="0">
              <a:latin typeface="Courier New" pitchFamily="49" charset="0"/>
              <a:cs typeface="Courier New" pitchFamily="49" charset="0"/>
            </a:endParaRPr>
          </a:p>
          <a:p>
            <a:pPr lvl="0" algn="just"/>
            <a:r>
              <a:rPr lang="es-NI" sz="1500" b="1" dirty="0" smtClean="0">
                <a:latin typeface="Courier New" pitchFamily="49" charset="0"/>
                <a:cs typeface="Courier New" pitchFamily="49" charset="0"/>
              </a:rPr>
              <a:t>CEABAD – CENTRO  DE ESTUDIOS AVANZADOS DE BANDA ANCHA</a:t>
            </a:r>
          </a:p>
          <a:p>
            <a:pPr lvl="0" algn="just"/>
            <a:endParaRPr lang="es-NI" sz="1500" b="1" dirty="0" smtClean="0">
              <a:latin typeface="Courier New" pitchFamily="49" charset="0"/>
              <a:cs typeface="Courier New" pitchFamily="49" charset="0"/>
            </a:endParaRPr>
          </a:p>
          <a:p>
            <a:pPr lvl="0" algn="just" fontAlgn="base">
              <a:spcBef>
                <a:spcPct val="0"/>
              </a:spcBef>
              <a:spcAft>
                <a:spcPct val="0"/>
              </a:spcAft>
            </a:pPr>
            <a:r>
              <a:rPr lang="es-NI" sz="1400" b="1" dirty="0" smtClean="0">
                <a:latin typeface="Courier New" pitchFamily="49" charset="0"/>
                <a:cs typeface="Courier New" pitchFamily="49" charset="0"/>
              </a:rPr>
              <a:t>Empoderamiento de las  Tecnologías de  la Información y Comunicación.</a:t>
            </a:r>
            <a:endParaRPr lang="es-NI" sz="2000" b="1" dirty="0" smtClean="0">
              <a:latin typeface="Arial" pitchFamily="34" charset="0"/>
              <a:cs typeface="Arial" pitchFamily="34" charset="0"/>
            </a:endParaRPr>
          </a:p>
          <a:p>
            <a:pPr lvl="0" algn="just"/>
            <a:endParaRPr lang="es-NI" sz="1500" dirty="0">
              <a:latin typeface="Courier New" pitchFamily="49" charset="0"/>
              <a:cs typeface="Courier New" pitchFamily="49" charset="0"/>
            </a:endParaRPr>
          </a:p>
          <a:p>
            <a:pPr lvl="0" algn="just"/>
            <a:r>
              <a:rPr lang="es-NI" sz="1500" dirty="0">
                <a:latin typeface="Courier New" pitchFamily="49" charset="0"/>
                <a:cs typeface="Courier New" pitchFamily="49" charset="0"/>
              </a:rPr>
              <a:t>Acciones:</a:t>
            </a:r>
          </a:p>
          <a:p>
            <a:pPr lvl="3" algn="just"/>
            <a:endParaRPr lang="es-NI" sz="1500" dirty="0">
              <a:latin typeface="Courier New" pitchFamily="49" charset="0"/>
              <a:cs typeface="Courier New" pitchFamily="49" charset="0"/>
            </a:endParaRPr>
          </a:p>
          <a:p>
            <a:pPr algn="just"/>
            <a:r>
              <a:rPr lang="es-NI" sz="1500" dirty="0" smtClean="0">
                <a:latin typeface="Courier New" pitchFamily="49" charset="0"/>
                <a:cs typeface="Courier New" pitchFamily="49" charset="0"/>
              </a:rPr>
              <a:t>-Instalación </a:t>
            </a:r>
            <a:r>
              <a:rPr lang="es-NI" sz="1500" dirty="0">
                <a:latin typeface="Courier New" pitchFamily="49" charset="0"/>
                <a:cs typeface="Courier New" pitchFamily="49" charset="0"/>
              </a:rPr>
              <a:t>del </a:t>
            </a:r>
            <a:r>
              <a:rPr lang="es-MX" sz="1500" dirty="0">
                <a:latin typeface="Courier New" pitchFamily="49" charset="0"/>
                <a:cs typeface="Courier New" pitchFamily="49" charset="0"/>
              </a:rPr>
              <a:t>Centro de Estudios Avanzados en Banda Ancha para el Desarrollo (CEABAD) en conjunto con </a:t>
            </a:r>
            <a:r>
              <a:rPr lang="es-MX" sz="1500" dirty="0" smtClean="0">
                <a:latin typeface="Courier New" pitchFamily="49" charset="0"/>
                <a:cs typeface="Courier New" pitchFamily="49" charset="0"/>
              </a:rPr>
              <a:t>Corea del Sur </a:t>
            </a:r>
            <a:r>
              <a:rPr lang="es-MX" sz="1500" dirty="0">
                <a:latin typeface="Courier New" pitchFamily="49" charset="0"/>
                <a:cs typeface="Courier New" pitchFamily="49" charset="0"/>
              </a:rPr>
              <a:t>en el año 2014</a:t>
            </a:r>
            <a:r>
              <a:rPr lang="es-MX" sz="1500" dirty="0" smtClean="0">
                <a:latin typeface="Courier New" pitchFamily="49" charset="0"/>
                <a:cs typeface="Courier New" pitchFamily="49" charset="0"/>
              </a:rPr>
              <a:t>.</a:t>
            </a:r>
          </a:p>
          <a:p>
            <a:pPr algn="just"/>
            <a:endParaRPr lang="es-MX" sz="1500" dirty="0">
              <a:latin typeface="Courier New" pitchFamily="49" charset="0"/>
              <a:cs typeface="Courier New" pitchFamily="49" charset="0"/>
            </a:endParaRPr>
          </a:p>
          <a:p>
            <a:pPr algn="just"/>
            <a:r>
              <a:rPr lang="es-MX" sz="1500" dirty="0">
                <a:latin typeface="Courier New" pitchFamily="49" charset="0"/>
                <a:cs typeface="Courier New" pitchFamily="49" charset="0"/>
              </a:rPr>
              <a:t>Este centro </a:t>
            </a:r>
            <a:r>
              <a:rPr lang="es-MX" sz="1500" dirty="0" smtClean="0">
                <a:latin typeface="Courier New" pitchFamily="49" charset="0"/>
                <a:cs typeface="Courier New" pitchFamily="49" charset="0"/>
              </a:rPr>
              <a:t>ha capacitado en temas de la Tecnologías de la  información y tendencias mundiales en telecomunicaciones a </a:t>
            </a:r>
            <a:r>
              <a:rPr lang="es-MX" sz="1500" b="1" i="1" u="sng" dirty="0" smtClean="0">
                <a:latin typeface="Courier New" pitchFamily="49" charset="0"/>
                <a:cs typeface="Courier New" pitchFamily="49" charset="0"/>
              </a:rPr>
              <a:t>1,556 </a:t>
            </a:r>
            <a:r>
              <a:rPr lang="es-MX" sz="1500" dirty="0" smtClean="0">
                <a:latin typeface="Courier New" pitchFamily="49" charset="0"/>
                <a:cs typeface="Courier New" pitchFamily="49" charset="0"/>
              </a:rPr>
              <a:t>funcionarios de manera presencial </a:t>
            </a:r>
            <a:r>
              <a:rPr lang="es-MX" sz="1500" i="1" dirty="0" smtClean="0">
                <a:latin typeface="Courier New" pitchFamily="49" charset="0"/>
                <a:cs typeface="Courier New" pitchFamily="49" charset="0"/>
              </a:rPr>
              <a:t>y </a:t>
            </a:r>
            <a:r>
              <a:rPr lang="es-MX" sz="1500" dirty="0" smtClean="0">
                <a:latin typeface="Courier New" pitchFamily="49" charset="0"/>
                <a:cs typeface="Courier New" pitchFamily="49" charset="0"/>
              </a:rPr>
              <a:t> </a:t>
            </a:r>
            <a:r>
              <a:rPr lang="es-MX" sz="1500" b="1" i="1" u="sng" dirty="0" smtClean="0">
                <a:latin typeface="Courier New" pitchFamily="49" charset="0"/>
                <a:cs typeface="Courier New" pitchFamily="49" charset="0"/>
              </a:rPr>
              <a:t>1,408 </a:t>
            </a:r>
            <a:r>
              <a:rPr lang="es-MX" sz="1500" dirty="0" smtClean="0">
                <a:latin typeface="Courier New" pitchFamily="49" charset="0"/>
                <a:cs typeface="Courier New" pitchFamily="49" charset="0"/>
              </a:rPr>
              <a:t>funcionarios de manera virtual.</a:t>
            </a:r>
            <a:endParaRPr lang="es-MX" sz="1500" dirty="0">
              <a:latin typeface="Courier New" pitchFamily="49" charset="0"/>
              <a:cs typeface="Courier New" pitchFamily="49" charset="0"/>
            </a:endParaRPr>
          </a:p>
          <a:p>
            <a:pPr lvl="3" algn="just"/>
            <a:endParaRPr lang="es-MX" sz="1500" dirty="0">
              <a:latin typeface="Courier New" pitchFamily="49" charset="0"/>
              <a:cs typeface="Courier New" pitchFamily="49" charset="0"/>
            </a:endParaRPr>
          </a:p>
          <a:p>
            <a:pPr marL="0" lvl="4" algn="just"/>
            <a:endParaRPr lang="es-ES" sz="1500" dirty="0">
              <a:latin typeface="Courier New" pitchFamily="49" charset="0"/>
              <a:cs typeface="Courier New" pitchFamily="49" charset="0"/>
            </a:endParaRPr>
          </a:p>
        </p:txBody>
      </p:sp>
      <p:sp>
        <p:nvSpPr>
          <p:cNvPr id="9" name="8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35841" name="Picture 1" descr="C:\Users\Administrador\Downloads\WhatsApp Image 2020-08-02 at 10.30.04 AM.jpeg"/>
          <p:cNvPicPr>
            <a:picLocks noChangeAspect="1" noChangeArrowheads="1"/>
          </p:cNvPicPr>
          <p:nvPr/>
        </p:nvPicPr>
        <p:blipFill>
          <a:blip r:embed="rId3" cstate="print"/>
          <a:srcRect/>
          <a:stretch>
            <a:fillRect/>
          </a:stretch>
        </p:blipFill>
        <p:spPr bwMode="auto">
          <a:xfrm>
            <a:off x="5677469" y="2670684"/>
            <a:ext cx="3941246" cy="34639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cstate="print"/>
          <a:stretch>
            <a:fillRect/>
          </a:stretch>
        </p:blipFill>
        <p:spPr>
          <a:xfrm>
            <a:off x="1369083" y="319986"/>
            <a:ext cx="7080124" cy="1019048"/>
          </a:xfrm>
          <a:prstGeom prst="rect">
            <a:avLst/>
          </a:prstGeom>
        </p:spPr>
      </p:pic>
      <p:pic>
        <p:nvPicPr>
          <p:cNvPr id="6" name="Picture 1" descr="Logo TELCOR (Clásico 3)"/>
          <p:cNvPicPr>
            <a:picLocks noChangeAspect="1" noChangeArrowheads="1"/>
          </p:cNvPicPr>
          <p:nvPr/>
        </p:nvPicPr>
        <p:blipFill>
          <a:blip r:embed="rId3" cstate="print"/>
          <a:srcRect/>
          <a:stretch>
            <a:fillRect/>
          </a:stretch>
        </p:blipFill>
        <p:spPr bwMode="auto">
          <a:xfrm>
            <a:off x="8694057" y="5965672"/>
            <a:ext cx="667657" cy="551696"/>
          </a:xfrm>
          <a:prstGeom prst="rect">
            <a:avLst/>
          </a:prstGeom>
          <a:noFill/>
          <a:ln w="9525">
            <a:noFill/>
            <a:miter lim="800000"/>
            <a:headEnd/>
            <a:tailEnd/>
          </a:ln>
        </p:spPr>
      </p:pic>
      <p:sp>
        <p:nvSpPr>
          <p:cNvPr id="8" name="7 Rectángulo"/>
          <p:cNvSpPr/>
          <p:nvPr/>
        </p:nvSpPr>
        <p:spPr>
          <a:xfrm>
            <a:off x="696685" y="2219243"/>
            <a:ext cx="8519885" cy="3416320"/>
          </a:xfrm>
          <a:prstGeom prst="rect">
            <a:avLst/>
          </a:prstGeom>
        </p:spPr>
        <p:txBody>
          <a:bodyPr wrap="square">
            <a:spAutoFit/>
          </a:bodyPr>
          <a:lstStyle/>
          <a:p>
            <a:pPr algn="ctr"/>
            <a:r>
              <a:rPr lang="es-NI" sz="2400" i="1" dirty="0">
                <a:latin typeface="Courier New" pitchFamily="49" charset="0"/>
                <a:cs typeface="Courier New" pitchFamily="49" charset="0"/>
              </a:rPr>
              <a:t>“El desarrollo de las tecnologías </a:t>
            </a:r>
            <a:r>
              <a:rPr lang="es-NI" sz="2400" i="1" dirty="0" smtClean="0">
                <a:latin typeface="Courier New" pitchFamily="49" charset="0"/>
                <a:cs typeface="Courier New" pitchFamily="49" charset="0"/>
              </a:rPr>
              <a:t>de la Información y </a:t>
            </a:r>
            <a:r>
              <a:rPr lang="es-NI" sz="2400" i="1" dirty="0">
                <a:latin typeface="Courier New" pitchFamily="49" charset="0"/>
                <a:cs typeface="Courier New" pitchFamily="49" charset="0"/>
              </a:rPr>
              <a:t>comunicación (TIC), particularmente la Banda Ancha contribuyen a la unidad de los pueblos latinoamericanos y caribeños”.</a:t>
            </a:r>
          </a:p>
          <a:p>
            <a:pPr algn="ctr"/>
            <a:endParaRPr lang="es-NI" sz="2400" dirty="0">
              <a:latin typeface="Courier New" pitchFamily="49" charset="0"/>
              <a:cs typeface="Courier New" pitchFamily="49" charset="0"/>
            </a:endParaRPr>
          </a:p>
          <a:p>
            <a:pPr algn="ctr"/>
            <a:r>
              <a:rPr lang="es-NI" sz="2400" b="1" dirty="0">
                <a:latin typeface="Courier New" pitchFamily="49" charset="0"/>
                <a:cs typeface="Courier New" pitchFamily="49" charset="0"/>
              </a:rPr>
              <a:t>Comandante Presidente Daniel Ortega Saavedra</a:t>
            </a:r>
          </a:p>
          <a:p>
            <a:pPr algn="ctr"/>
            <a:r>
              <a:rPr lang="es-NI" sz="2400" dirty="0">
                <a:latin typeface="Courier New" pitchFamily="49" charset="0"/>
                <a:cs typeface="Courier New" pitchFamily="49" charset="0"/>
              </a:rPr>
              <a:t>Clausura del Foro Regional "Conectividad para Todos“ año 2016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72707" name="Rectangle 3"/>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NI"/>
          </a:p>
        </p:txBody>
      </p:sp>
      <p:graphicFrame>
        <p:nvGraphicFramePr>
          <p:cNvPr id="10" name="9 Tabla"/>
          <p:cNvGraphicFramePr>
            <a:graphicFrameLocks noGrp="1"/>
          </p:cNvGraphicFramePr>
          <p:nvPr/>
        </p:nvGraphicFramePr>
        <p:xfrm>
          <a:off x="1016817" y="2195153"/>
          <a:ext cx="7636152" cy="4178942"/>
        </p:xfrm>
        <a:graphic>
          <a:graphicData uri="http://schemas.openxmlformats.org/drawingml/2006/table">
            <a:tbl>
              <a:tblPr>
                <a:tableStyleId>{3C2FFA5D-87B4-456A-9821-1D502468CF0F}</a:tableStyleId>
              </a:tblPr>
              <a:tblGrid>
                <a:gridCol w="1272692"/>
                <a:gridCol w="1272692"/>
                <a:gridCol w="1272692"/>
                <a:gridCol w="1272692"/>
                <a:gridCol w="1272692"/>
                <a:gridCol w="1272692"/>
              </a:tblGrid>
              <a:tr h="965744">
                <a:tc>
                  <a:txBody>
                    <a:bodyPr/>
                    <a:lstStyle/>
                    <a:p>
                      <a:pPr algn="ctr" fontAlgn="ctr"/>
                      <a:r>
                        <a:rPr lang="es-NI" sz="1200" b="1" u="none" strike="noStrike" dirty="0">
                          <a:latin typeface="Courier New" pitchFamily="49" charset="0"/>
                          <a:cs typeface="Courier New" pitchFamily="49" charset="0"/>
                        </a:rPr>
                        <a:t>AÑO</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Usuarios de telefonía Fija</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Usuarios de telefonía Móvil</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Número de Conexiones de Internet Fijas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Número de Conexiones de Internet Móviles</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c>
                  <a:txBody>
                    <a:bodyPr/>
                    <a:lstStyle/>
                    <a:p>
                      <a:pPr algn="ctr" fontAlgn="ctr"/>
                      <a:r>
                        <a:rPr lang="es-NI" sz="1200" b="1" u="none" strike="noStrike" dirty="0">
                          <a:latin typeface="Courier New" pitchFamily="49" charset="0"/>
                          <a:cs typeface="Courier New" pitchFamily="49" charset="0"/>
                        </a:rPr>
                        <a:t>Usuarios de TV por Suscripción</a:t>
                      </a:r>
                      <a:endParaRPr lang="es-NI" sz="1200" b="1" i="0" u="none" strike="noStrike" dirty="0">
                        <a:solidFill>
                          <a:srgbClr val="000000"/>
                        </a:solidFill>
                        <a:latin typeface="Courier New" pitchFamily="49" charset="0"/>
                        <a:cs typeface="Courier New" pitchFamily="49" charset="0"/>
                      </a:endParaRPr>
                    </a:p>
                  </a:txBody>
                  <a:tcPr marL="8423" marR="8423" marT="8423" marB="0" anchor="ctr"/>
                </a:tc>
              </a:tr>
              <a:tr h="229939">
                <a:tc>
                  <a:txBody>
                    <a:bodyPr/>
                    <a:lstStyle/>
                    <a:p>
                      <a:pPr algn="ctr" fontAlgn="ctr"/>
                      <a:r>
                        <a:rPr lang="es-NI" sz="1200" u="none" strike="noStrike" dirty="0">
                          <a:latin typeface="Courier New" pitchFamily="49" charset="0"/>
                          <a:cs typeface="Courier New" pitchFamily="49" charset="0"/>
                        </a:rPr>
                        <a:t>2007</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257,588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2,503,051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a:latin typeface="Courier New" pitchFamily="49" charset="0"/>
                          <a:cs typeface="Courier New" pitchFamily="49" charset="0"/>
                        </a:rPr>
                        <a:t>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dirty="0">
                          <a:latin typeface="Courier New" pitchFamily="49" charset="0"/>
                          <a:cs typeface="Courier New" pitchFamily="49" charset="0"/>
                        </a:rPr>
                        <a:t>2008</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a:latin typeface="Courier New" pitchFamily="49" charset="0"/>
                          <a:cs typeface="Courier New" pitchFamily="49" charset="0"/>
                        </a:rPr>
                        <a:t>  254,438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3,108,854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49,312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521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l" fontAlgn="b"/>
                      <a:r>
                        <a:rPr lang="es-NI" sz="1200" u="none" strike="noStrike" dirty="0">
                          <a:latin typeface="Courier New" pitchFamily="49" charset="0"/>
                          <a:cs typeface="Courier New" pitchFamily="49" charset="0"/>
                        </a:rPr>
                        <a:t>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dirty="0">
                          <a:latin typeface="Courier New" pitchFamily="49" charset="0"/>
                          <a:cs typeface="Courier New" pitchFamily="49" charset="0"/>
                        </a:rPr>
                        <a:t>2009</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254,686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3,344,563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94,949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7,752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153,016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a:latin typeface="Courier New" pitchFamily="49" charset="0"/>
                          <a:cs typeface="Courier New" pitchFamily="49" charset="0"/>
                        </a:rPr>
                        <a:t>2010</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258,325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3,962,247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97,307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21,056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178,153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39137">
                <a:tc>
                  <a:txBody>
                    <a:bodyPr/>
                    <a:lstStyle/>
                    <a:p>
                      <a:pPr algn="ctr" fontAlgn="ctr"/>
                      <a:r>
                        <a:rPr lang="es-NI" sz="1200" u="none" strike="noStrike">
                          <a:latin typeface="Courier New" pitchFamily="49" charset="0"/>
                          <a:cs typeface="Courier New" pitchFamily="49" charset="0"/>
                        </a:rPr>
                        <a:t>2011</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287,618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4,823,534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116,681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26,719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198,765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39137">
                <a:tc>
                  <a:txBody>
                    <a:bodyPr/>
                    <a:lstStyle/>
                    <a:p>
                      <a:pPr algn="ctr" fontAlgn="ctr"/>
                      <a:r>
                        <a:rPr lang="es-NI" sz="1200" u="none" strike="noStrike">
                          <a:latin typeface="Courier New" pitchFamily="49" charset="0"/>
                          <a:cs typeface="Courier New" pitchFamily="49" charset="0"/>
                        </a:rPr>
                        <a:t>2012</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299,123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5,851,723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143,883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a:latin typeface="Courier New" pitchFamily="49" charset="0"/>
                          <a:cs typeface="Courier New" pitchFamily="49" charset="0"/>
                        </a:rPr>
                        <a:t>   31,751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217,610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39137">
                <a:tc>
                  <a:txBody>
                    <a:bodyPr/>
                    <a:lstStyle/>
                    <a:p>
                      <a:pPr algn="ctr" fontAlgn="ctr"/>
                      <a:r>
                        <a:rPr lang="es-NI" sz="1200" u="none" strike="noStrike">
                          <a:latin typeface="Courier New" pitchFamily="49" charset="0"/>
                          <a:cs typeface="Courier New" pitchFamily="49" charset="0"/>
                        </a:rPr>
                        <a:t>2013</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a:latin typeface="Courier New" pitchFamily="49" charset="0"/>
                          <a:cs typeface="Courier New" pitchFamily="49" charset="0"/>
                        </a:rPr>
                        <a:t>  324,917 </a:t>
                      </a:r>
                      <a:endParaRPr lang="es-NI" sz="1200" b="0" i="0" u="none" strike="noStrike">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6,808,930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172,389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290,462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239,271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a:latin typeface="Courier New" pitchFamily="49" charset="0"/>
                          <a:cs typeface="Courier New" pitchFamily="49" charset="0"/>
                        </a:rPr>
                        <a:t>2014</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339,629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7,069,251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145,218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753,701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266,904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a:latin typeface="Courier New" pitchFamily="49" charset="0"/>
                          <a:cs typeface="Courier New" pitchFamily="49" charset="0"/>
                        </a:rPr>
                        <a:t>2015</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354,017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7,265,542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164,771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1,126,740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294,914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a:latin typeface="Courier New" pitchFamily="49" charset="0"/>
                          <a:cs typeface="Courier New" pitchFamily="49" charset="0"/>
                        </a:rPr>
                        <a:t>2016</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366,636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7,745,512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177,024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1,443,171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383,834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03235">
                <a:tc>
                  <a:txBody>
                    <a:bodyPr/>
                    <a:lstStyle/>
                    <a:p>
                      <a:pPr algn="ctr" fontAlgn="ctr"/>
                      <a:r>
                        <a:rPr lang="es-NI" sz="1200" u="none" strike="noStrike">
                          <a:latin typeface="Courier New" pitchFamily="49" charset="0"/>
                          <a:cs typeface="Courier New" pitchFamily="49" charset="0"/>
                        </a:rPr>
                        <a:t>2017</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375,856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7,304,701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181,838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2,369,527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291,567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29939">
                <a:tc>
                  <a:txBody>
                    <a:bodyPr/>
                    <a:lstStyle/>
                    <a:p>
                      <a:pPr algn="ctr" fontAlgn="ctr"/>
                      <a:r>
                        <a:rPr lang="es-NI" sz="1200" u="none" strike="noStrike">
                          <a:latin typeface="Courier New" pitchFamily="49" charset="0"/>
                          <a:cs typeface="Courier New" pitchFamily="49" charset="0"/>
                        </a:rPr>
                        <a:t>2018</a:t>
                      </a:r>
                      <a:endParaRPr lang="es-NI" sz="1200" b="1" i="0" u="none" strike="noStrike">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325,821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6,240,345</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192,413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2,432,921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296,485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44157">
                <a:tc>
                  <a:txBody>
                    <a:bodyPr/>
                    <a:lstStyle/>
                    <a:p>
                      <a:pPr algn="ctr" fontAlgn="ctr"/>
                      <a:r>
                        <a:rPr lang="es-NI" sz="1200" u="none" strike="noStrike" dirty="0">
                          <a:latin typeface="Courier New" pitchFamily="49" charset="0"/>
                          <a:cs typeface="Courier New" pitchFamily="49" charset="0"/>
                        </a:rPr>
                        <a:t>2019</a:t>
                      </a:r>
                      <a:endParaRPr lang="es-NI" sz="1200" b="1" i="0" u="none" strike="noStrike" dirty="0">
                        <a:solidFill>
                          <a:srgbClr val="FFFFFF"/>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dirty="0">
                          <a:latin typeface="Courier New" pitchFamily="49" charset="0"/>
                          <a:cs typeface="Courier New" pitchFamily="49" charset="0"/>
                        </a:rPr>
                        <a:t>  228,782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a:t>
                      </a:r>
                      <a:r>
                        <a:rPr lang="es-NI" sz="1200" u="none" strike="noStrike" dirty="0" smtClean="0">
                          <a:latin typeface="Courier New" pitchFamily="49" charset="0"/>
                          <a:cs typeface="Courier New" pitchFamily="49" charset="0"/>
                        </a:rPr>
                        <a:t>5,905,956</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a:latin typeface="Courier New" pitchFamily="49" charset="0"/>
                          <a:cs typeface="Courier New" pitchFamily="49" charset="0"/>
                        </a:rPr>
                        <a:t>  216,618 </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b="0" i="0" u="none" strike="noStrike" dirty="0" smtClean="0">
                          <a:solidFill>
                            <a:srgbClr val="000000"/>
                          </a:solidFill>
                          <a:latin typeface="Courier New" pitchFamily="49" charset="0"/>
                          <a:cs typeface="Courier New" pitchFamily="49" charset="0"/>
                        </a:rPr>
                        <a:t>2,672,375</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c>
                  <a:txBody>
                    <a:bodyPr/>
                    <a:lstStyle/>
                    <a:p>
                      <a:pPr algn="ctr" fontAlgn="b"/>
                      <a:r>
                        <a:rPr lang="es-NI" sz="1200" u="none" strike="noStrike" dirty="0" smtClean="0">
                          <a:latin typeface="Courier New" pitchFamily="49" charset="0"/>
                          <a:cs typeface="Courier New" pitchFamily="49" charset="0"/>
                        </a:rPr>
                        <a:t>  300,015</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r h="208883">
                <a:tc>
                  <a:txBody>
                    <a:bodyPr/>
                    <a:lstStyle/>
                    <a:p>
                      <a:pPr algn="ctr" fontAlgn="ctr"/>
                      <a:r>
                        <a:rPr lang="es-NI" sz="1200" b="1" i="0" u="none" strike="noStrike" dirty="0" smtClean="0">
                          <a:solidFill>
                            <a:schemeClr val="tx1"/>
                          </a:solidFill>
                          <a:latin typeface="Courier New" pitchFamily="49" charset="0"/>
                          <a:cs typeface="Courier New" pitchFamily="49" charset="0"/>
                        </a:rPr>
                        <a:t>2020</a:t>
                      </a:r>
                      <a:endParaRPr lang="es-NI" sz="1200" b="1" i="0" u="none" strike="noStrike" dirty="0">
                        <a:solidFill>
                          <a:schemeClr val="tx1"/>
                        </a:solidFill>
                        <a:latin typeface="Courier New" pitchFamily="49" charset="0"/>
                        <a:cs typeface="Courier New" pitchFamily="49" charset="0"/>
                      </a:endParaRPr>
                    </a:p>
                  </a:txBody>
                  <a:tcPr marL="8423" marR="8423" marT="8423" marB="0" anchor="ctr"/>
                </a:tc>
                <a:tc>
                  <a:txBody>
                    <a:bodyPr/>
                    <a:lstStyle/>
                    <a:p>
                      <a:pPr algn="ctr" fontAlgn="b"/>
                      <a:r>
                        <a:rPr lang="es-NI" sz="1200" u="none" strike="noStrike" kern="1200" dirty="0" smtClean="0">
                          <a:solidFill>
                            <a:schemeClr val="dk1"/>
                          </a:solidFill>
                          <a:latin typeface="Courier New" pitchFamily="49" charset="0"/>
                          <a:ea typeface="+mn-ea"/>
                          <a:cs typeface="Courier New" pitchFamily="49" charset="0"/>
                        </a:rPr>
                        <a:t>  235,401</a:t>
                      </a:r>
                      <a:endParaRPr lang="es-NI" sz="1200" u="none" strike="noStrike" kern="1200" dirty="0">
                        <a:solidFill>
                          <a:schemeClr val="dk1"/>
                        </a:solidFill>
                        <a:latin typeface="Courier New" pitchFamily="49" charset="0"/>
                        <a:ea typeface="+mn-ea"/>
                        <a:cs typeface="Courier New" pitchFamily="49" charset="0"/>
                      </a:endParaRPr>
                    </a:p>
                  </a:txBody>
                  <a:tcPr marL="8423" marR="8423" marT="8423" marB="0" anchor="b"/>
                </a:tc>
                <a:tc>
                  <a:txBody>
                    <a:bodyPr/>
                    <a:lstStyle/>
                    <a:p>
                      <a:pPr algn="ctr" fontAlgn="b"/>
                      <a:r>
                        <a:rPr lang="es-NI" sz="1200" b="0" i="0" u="none" strike="noStrike" dirty="0" smtClean="0">
                          <a:solidFill>
                            <a:srgbClr val="000000"/>
                          </a:solidFill>
                          <a:latin typeface="Courier New" pitchFamily="49" charset="0"/>
                          <a:cs typeface="Courier New" pitchFamily="49" charset="0"/>
                        </a:rPr>
                        <a:t> 5,961,569</a:t>
                      </a:r>
                      <a:endParaRPr lang="es-NI" sz="1200" b="0" i="0" u="none" strike="noStrike" dirty="0">
                        <a:solidFill>
                          <a:srgbClr val="000000"/>
                        </a:solidFill>
                        <a:latin typeface="Courier New" pitchFamily="49" charset="0"/>
                        <a:cs typeface="Courier New" pitchFamily="49" charset="0"/>
                      </a:endParaRPr>
                    </a:p>
                  </a:txBody>
                  <a:tcPr marL="0" marR="0" marT="0" marB="0" anchor="b"/>
                </a:tc>
                <a:tc>
                  <a:txBody>
                    <a:bodyPr/>
                    <a:lstStyle/>
                    <a:p>
                      <a:pPr algn="ctr" fontAlgn="b"/>
                      <a:r>
                        <a:rPr lang="es-NI" sz="1200" b="0" i="0" u="none" strike="noStrike" dirty="0" smtClean="0">
                          <a:solidFill>
                            <a:srgbClr val="000000"/>
                          </a:solidFill>
                          <a:latin typeface="Courier New" pitchFamily="49" charset="0"/>
                          <a:cs typeface="Courier New" pitchFamily="49" charset="0"/>
                        </a:rPr>
                        <a:t>  237,048</a:t>
                      </a:r>
                      <a:endParaRPr lang="es-NI" sz="1200" b="0" i="0" u="none" strike="noStrike" dirty="0">
                        <a:solidFill>
                          <a:srgbClr val="000000"/>
                        </a:solidFill>
                        <a:latin typeface="Courier New" pitchFamily="49" charset="0"/>
                        <a:cs typeface="Courier New" pitchFamily="49" charset="0"/>
                      </a:endParaRPr>
                    </a:p>
                  </a:txBody>
                  <a:tcPr marL="0" marR="0" marT="0" marB="0" anchor="b"/>
                </a:tc>
                <a:tc>
                  <a:txBody>
                    <a:bodyPr/>
                    <a:lstStyle/>
                    <a:p>
                      <a:pPr algn="ctr" fontAlgn="b"/>
                      <a:r>
                        <a:rPr lang="es-NI" sz="1200" b="0" i="0" u="none" strike="noStrike" dirty="0" smtClean="0">
                          <a:solidFill>
                            <a:srgbClr val="000000"/>
                          </a:solidFill>
                          <a:latin typeface="Courier New" pitchFamily="49" charset="0"/>
                          <a:cs typeface="Courier New" pitchFamily="49" charset="0"/>
                        </a:rPr>
                        <a:t>3,306,666</a:t>
                      </a:r>
                      <a:endParaRPr lang="es-NI" sz="1200" b="0" i="0" u="none" strike="noStrike" dirty="0">
                        <a:solidFill>
                          <a:srgbClr val="000000"/>
                        </a:solidFill>
                        <a:latin typeface="Courier New" pitchFamily="49" charset="0"/>
                        <a:cs typeface="Courier New" pitchFamily="49" charset="0"/>
                      </a:endParaRPr>
                    </a:p>
                  </a:txBody>
                  <a:tcPr marL="0" marR="0" marT="0" marB="0" anchor="b"/>
                </a:tc>
                <a:tc>
                  <a:txBody>
                    <a:bodyPr/>
                    <a:lstStyle/>
                    <a:p>
                      <a:pPr algn="ctr" fontAlgn="b"/>
                      <a:r>
                        <a:rPr lang="es-NI" sz="1200" b="0" i="0" u="none" strike="noStrike" dirty="0" smtClean="0">
                          <a:solidFill>
                            <a:srgbClr val="000000"/>
                          </a:solidFill>
                          <a:latin typeface="Courier New" pitchFamily="49" charset="0"/>
                          <a:cs typeface="Courier New" pitchFamily="49" charset="0"/>
                        </a:rPr>
                        <a:t>  304,214</a:t>
                      </a:r>
                      <a:endParaRPr lang="es-NI" sz="1200" b="0" i="0" u="none" strike="noStrike" dirty="0">
                        <a:solidFill>
                          <a:srgbClr val="000000"/>
                        </a:solidFill>
                        <a:latin typeface="Courier New" pitchFamily="49" charset="0"/>
                        <a:cs typeface="Courier New" pitchFamily="49" charset="0"/>
                      </a:endParaRPr>
                    </a:p>
                  </a:txBody>
                  <a:tcPr marL="8423" marR="8423" marT="8423" marB="0" anchor="b"/>
                </a:tc>
              </a:tr>
            </a:tbl>
          </a:graphicData>
        </a:graphic>
      </p:graphicFrame>
      <p:pic>
        <p:nvPicPr>
          <p:cNvPr id="11"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4B73D2C-6C48-4FCB-BCB9-6D710AACE49A}"/>
              </a:ext>
            </a:extLst>
          </p:cNvPr>
          <p:cNvPicPr>
            <a:picLocks noChangeAspect="1"/>
          </p:cNvPicPr>
          <p:nvPr/>
        </p:nvPicPr>
        <p:blipFill>
          <a:blip r:embed="rId2" cstate="print"/>
          <a:stretch>
            <a:fillRect/>
          </a:stretch>
        </p:blipFill>
        <p:spPr>
          <a:xfrm>
            <a:off x="2490606" y="1714939"/>
            <a:ext cx="4924788" cy="4422364"/>
          </a:xfrm>
          <a:prstGeom prst="rect">
            <a:avLst/>
          </a:prstGeom>
        </p:spPr>
      </p:pic>
      <p:sp>
        <p:nvSpPr>
          <p:cNvPr id="5" name="Rectángulo 4">
            <a:extLst>
              <a:ext uri="{FF2B5EF4-FFF2-40B4-BE49-F238E27FC236}">
                <a16:creationId xmlns:a16="http://schemas.microsoft.com/office/drawing/2014/main" xmlns="" id="{A67445E6-A98F-4150-84A8-8C088A744C8B}"/>
              </a:ext>
            </a:extLst>
          </p:cNvPr>
          <p:cNvSpPr/>
          <p:nvPr/>
        </p:nvSpPr>
        <p:spPr>
          <a:xfrm>
            <a:off x="1147969" y="1237529"/>
            <a:ext cx="7610061" cy="400110"/>
          </a:xfrm>
          <a:prstGeom prst="rect">
            <a:avLst/>
          </a:prstGeom>
        </p:spPr>
        <p:txBody>
          <a:bodyPr wrap="square">
            <a:spAutoFit/>
          </a:bodyPr>
          <a:lstStyle/>
          <a:p>
            <a:r>
              <a:rPr lang="es-NI" sz="2000" b="1" dirty="0">
                <a:latin typeface="Courier New" panose="02070309020205020404" pitchFamily="49" charset="0"/>
                <a:cs typeface="Courier New" panose="02070309020205020404" pitchFamily="49" charset="0"/>
              </a:rPr>
              <a:t>Cobertura de Telefonía Celular 3G Operadores.</a:t>
            </a:r>
          </a:p>
        </p:txBody>
      </p:sp>
      <p:pic>
        <p:nvPicPr>
          <p:cNvPr id="6" name="Imagen 5">
            <a:extLst>
              <a:ext uri="{FF2B5EF4-FFF2-40B4-BE49-F238E27FC236}">
                <a16:creationId xmlns:a16="http://schemas.microsoft.com/office/drawing/2014/main" xmlns="" id="{295273EB-477B-403B-AF11-7EA96643321D}"/>
              </a:ext>
            </a:extLst>
          </p:cNvPr>
          <p:cNvPicPr>
            <a:picLocks noChangeAspect="1"/>
          </p:cNvPicPr>
          <p:nvPr/>
        </p:nvPicPr>
        <p:blipFill>
          <a:blip r:embed="rId3" cstate="print"/>
          <a:stretch>
            <a:fillRect/>
          </a:stretch>
        </p:blipFill>
        <p:spPr>
          <a:xfrm>
            <a:off x="1413964" y="250560"/>
            <a:ext cx="7078069" cy="1024217"/>
          </a:xfrm>
          <a:prstGeom prst="rect">
            <a:avLst/>
          </a:prstGeom>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295577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10" name="Rectangle 1"/>
          <p:cNvSpPr>
            <a:spLocks noChangeArrowheads="1"/>
          </p:cNvSpPr>
          <p:nvPr/>
        </p:nvSpPr>
        <p:spPr bwMode="auto">
          <a:xfrm>
            <a:off x="300024" y="2095246"/>
            <a:ext cx="532964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Banda Ancha – Acceso - Infraestructura</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4753" name="Rectangle 1"/>
          <p:cNvSpPr>
            <a:spLocks noChangeArrowheads="1"/>
          </p:cNvSpPr>
          <p:nvPr/>
        </p:nvSpPr>
        <p:spPr bwMode="auto">
          <a:xfrm>
            <a:off x="309714" y="2590733"/>
            <a:ext cx="9217743"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Nace en el año  2016</a:t>
            </a: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el Programa de Banda Ancha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s-MX" sz="1600" dirty="0" smtClean="0">
                <a:latin typeface="Courier New" pitchFamily="49" charset="0"/>
                <a:ea typeface="Calibri" pitchFamily="34" charset="0"/>
                <a:cs typeface="Courier New" pitchFamily="49" charset="0"/>
              </a:rPr>
              <a:t> Inversión de 50 millones de dólares.</a:t>
            </a: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Financiamiento  BID y Corea del Sur</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lang="es-MX" sz="1600" dirty="0" smtClean="0">
                <a:latin typeface="Courier New" pitchFamily="49" charset="0"/>
                <a:ea typeface="Calibri" pitchFamily="34" charset="0"/>
                <a:cs typeface="Courier New" pitchFamily="49" charset="0"/>
              </a:rPr>
              <a:t> Objetivo: A</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mpliar la infraestructura de fibra </a:t>
            </a:r>
            <a:r>
              <a:rPr kumimoji="0" lang="es-MX"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ptica, modernizar del marco regulatorio de Nicaragua y empoderar </a:t>
            </a:r>
            <a:r>
              <a:rPr lang="es-MX" sz="1600" dirty="0" smtClean="0">
                <a:latin typeface="Courier New" pitchFamily="49" charset="0"/>
                <a:ea typeface="Calibri" pitchFamily="34" charset="0"/>
                <a:cs typeface="Courier New" pitchFamily="49" charset="0"/>
              </a:rPr>
              <a:t>el uso  de las  Tecnologías  de  la información.</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MX" sz="1600" dirty="0" smtClean="0">
                <a:latin typeface="Courier New" pitchFamily="49" charset="0"/>
                <a:ea typeface="Calibri" pitchFamily="34" charset="0"/>
                <a:cs typeface="Courier New" pitchFamily="49" charset="0"/>
              </a:rPr>
              <a:t> Estamos finalizando el despliegue de </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fibra </a:t>
            </a:r>
            <a:r>
              <a:rPr kumimoji="0" lang="es-MX" sz="16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ptica con un total de 2,580</a:t>
            </a:r>
            <a:r>
              <a:rPr kumimoji="0" lang="es-MX" sz="1600" b="0" i="0" u="none" strike="noStrike" cap="none" normalizeH="0" dirty="0" smtClean="0">
                <a:ln>
                  <a:noFill/>
                </a:ln>
                <a:solidFill>
                  <a:schemeClr val="tx1"/>
                </a:solidFill>
                <a:effectLst/>
                <a:latin typeface="Courier New" pitchFamily="49" charset="0"/>
                <a:ea typeface="Calibri" pitchFamily="34" charset="0"/>
                <a:cs typeface="Courier New" pitchFamily="49" charset="0"/>
              </a:rPr>
              <a:t>  km, </a:t>
            </a:r>
            <a:r>
              <a:rPr lang="es-MX" sz="1600" dirty="0" smtClean="0">
                <a:latin typeface="Courier New" pitchFamily="49" charset="0"/>
                <a:ea typeface="Calibri" pitchFamily="34" charset="0"/>
                <a:cs typeface="Courier New" pitchFamily="49" charset="0"/>
              </a:rPr>
              <a:t>beneficiando a </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93 municipios de Nicaragua.</a:t>
            </a:r>
          </a:p>
          <a:p>
            <a:pPr marL="0" marR="0" lvl="0" indent="0" algn="l" defTabSz="914400" rtl="0" eaLnBrk="0" fontAlgn="base" latinLnBrk="0" hangingPunct="0">
              <a:lnSpc>
                <a:spcPct val="100000"/>
              </a:lnSpc>
              <a:spcBef>
                <a:spcPct val="0"/>
              </a:spcBef>
              <a:spcAft>
                <a:spcPct val="0"/>
              </a:spcAft>
              <a:buClrTx/>
              <a:buSzTx/>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Logramos un 60.78% de cobertura nacional de infraestructura de banda   ancha.</a:t>
            </a:r>
          </a:p>
          <a:p>
            <a:pPr marL="0" marR="0" lvl="0" indent="0" algn="l" defTabSz="914400" rtl="0" eaLnBrk="0" fontAlgn="base" latinLnBrk="0" hangingPunct="0">
              <a:lnSpc>
                <a:spcPct val="100000"/>
              </a:lnSpc>
              <a:spcBef>
                <a:spcPct val="0"/>
              </a:spcBef>
              <a:spcAft>
                <a:spcPct val="0"/>
              </a:spcAft>
              <a:buClrTx/>
              <a:buSzTx/>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MX" sz="1600" dirty="0" smtClean="0">
                <a:latin typeface="Courier New" pitchFamily="49" charset="0"/>
                <a:ea typeface="Calibri" pitchFamily="34" charset="0"/>
                <a:cs typeface="Courier New" pitchFamily="49" charset="0"/>
              </a:rPr>
              <a:t> Se estima que alrededor de </a:t>
            </a: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4.9 millones de personas cuenten con la posibilidad de acceder a servicios de telecomunicaciones.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r>
            <a:br>
              <a:rPr kumimoji="0" lang="es-MX"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br>
            <a:endParaRPr kumimoji="0" lang="es-NI"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NI"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a:extLst>
              <a:ext uri="{FF2B5EF4-FFF2-40B4-BE49-F238E27FC236}">
                <a16:creationId xmlns:a16="http://schemas.microsoft.com/office/drawing/2014/main" xmlns="" id="{7FC9E0FB-3D9E-491F-8707-DBAC8171689D}"/>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6" name="Rectángulo 5">
            <a:extLst>
              <a:ext uri="{FF2B5EF4-FFF2-40B4-BE49-F238E27FC236}">
                <a16:creationId xmlns:a16="http://schemas.microsoft.com/office/drawing/2014/main" xmlns="" id="{07AB980D-BA01-4A7C-9A70-70F3F9CD3493}"/>
              </a:ext>
            </a:extLst>
          </p:cNvPr>
          <p:cNvSpPr/>
          <p:nvPr/>
        </p:nvSpPr>
        <p:spPr>
          <a:xfrm>
            <a:off x="1245704" y="1339034"/>
            <a:ext cx="8036765" cy="707886"/>
          </a:xfrm>
          <a:prstGeom prst="rect">
            <a:avLst/>
          </a:prstGeom>
        </p:spPr>
        <p:txBody>
          <a:bodyPr wrap="square">
            <a:spAutoFit/>
          </a:bodyPr>
          <a:lstStyle/>
          <a:p>
            <a:r>
              <a:rPr lang="pt-BR" sz="2000" b="1" dirty="0">
                <a:latin typeface="Courier New" panose="02070309020205020404" pitchFamily="49" charset="0"/>
                <a:cs typeface="Courier New" panose="02070309020205020404" pitchFamily="49" charset="0"/>
              </a:rPr>
              <a:t>Cobertura de Fibra Óptica del Estado de Nicaragua.</a:t>
            </a:r>
          </a:p>
          <a:p>
            <a:endParaRPr lang="pt-BR" sz="2000" b="1" dirty="0">
              <a:latin typeface="Courier New" panose="02070309020205020404" pitchFamily="49" charset="0"/>
              <a:cs typeface="Courier New" panose="02070309020205020404" pitchFamily="49" charset="0"/>
            </a:endParaRPr>
          </a:p>
        </p:txBody>
      </p:sp>
      <p:pic>
        <p:nvPicPr>
          <p:cNvPr id="7" name="Imagen 6">
            <a:extLst>
              <a:ext uri="{FF2B5EF4-FFF2-40B4-BE49-F238E27FC236}">
                <a16:creationId xmlns:a16="http://schemas.microsoft.com/office/drawing/2014/main" xmlns="" id="{91C1956F-86D7-4F3E-8624-7848DD7C52CF}"/>
              </a:ext>
            </a:extLst>
          </p:cNvPr>
          <p:cNvPicPr/>
          <p:nvPr/>
        </p:nvPicPr>
        <p:blipFill>
          <a:blip r:embed="rId3" cstate="print">
            <a:extLst>
              <a:ext uri="{28A0092B-C50C-407E-A947-70E740481C1C}">
                <a14:useLocalDpi xmlns:a14="http://schemas.microsoft.com/office/drawing/2010/main" val="0"/>
              </a:ext>
            </a:extLst>
          </a:blip>
          <a:srcRect r="23072"/>
          <a:stretch>
            <a:fillRect/>
          </a:stretch>
        </p:blipFill>
        <p:spPr bwMode="auto">
          <a:xfrm>
            <a:off x="2326423" y="1810991"/>
            <a:ext cx="5666105" cy="4653280"/>
          </a:xfrm>
          <a:prstGeom prst="rect">
            <a:avLst/>
          </a:prstGeom>
          <a:noFill/>
          <a:ln>
            <a:noFill/>
          </a:ln>
        </p:spPr>
      </p:pic>
      <p:pic>
        <p:nvPicPr>
          <p:cNvPr id="8"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203976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TELCOR (Clásico 3)"/>
          <p:cNvPicPr>
            <a:picLocks noChangeAspect="1" noChangeArrowheads="1"/>
          </p:cNvPicPr>
          <p:nvPr/>
        </p:nvPicPr>
        <p:blipFill>
          <a:blip r:embed="rId2" cstate="print"/>
          <a:srcRect/>
          <a:stretch>
            <a:fillRect/>
          </a:stretch>
        </p:blipFill>
        <p:spPr bwMode="auto">
          <a:xfrm>
            <a:off x="8694057" y="5965672"/>
            <a:ext cx="667657" cy="551696"/>
          </a:xfrm>
          <a:prstGeom prst="rect">
            <a:avLst/>
          </a:prstGeom>
          <a:noFill/>
          <a:ln w="9525">
            <a:noFill/>
            <a:miter lim="800000"/>
            <a:headEnd/>
            <a:tailEnd/>
          </a:ln>
        </p:spPr>
      </p:pic>
      <p:sp>
        <p:nvSpPr>
          <p:cNvPr id="5" name="4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6"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7" name="Rectangle 1"/>
          <p:cNvSpPr>
            <a:spLocks noChangeArrowheads="1"/>
          </p:cNvSpPr>
          <p:nvPr/>
        </p:nvSpPr>
        <p:spPr bwMode="auto">
          <a:xfrm>
            <a:off x="300024" y="2095246"/>
            <a:ext cx="532964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Banda Ancha – Acceso – Empoderamiento</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TIC</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203036" y="2579906"/>
            <a:ext cx="4914873"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260975" algn="l"/>
              </a:tabLst>
            </a:pPr>
            <a:r>
              <a:rPr lang="es-MX" sz="1600" dirty="0" smtClean="0">
                <a:latin typeface="Courier New" pitchFamily="49" charset="0"/>
                <a:ea typeface="Calibri" pitchFamily="34" charset="0"/>
                <a:cs typeface="Courier New" pitchFamily="49" charset="0"/>
              </a:rPr>
              <a:t>Estamos contribuyendo con el equipamiento  Tecnológico  y conectividad:</a:t>
            </a:r>
          </a:p>
          <a:p>
            <a:pPr marL="0" marR="0" lvl="0" indent="0" defTabSz="914400" rtl="0" eaLnBrk="1" fontAlgn="base" latinLnBrk="0" hangingPunct="1">
              <a:lnSpc>
                <a:spcPct val="100000"/>
              </a:lnSpc>
              <a:spcBef>
                <a:spcPct val="0"/>
              </a:spcBef>
              <a:spcAft>
                <a:spcPct val="0"/>
              </a:spcAft>
              <a:buClrTx/>
              <a:buSzTx/>
              <a:buFontTx/>
              <a:buNone/>
              <a:tabLst>
                <a:tab pos="5260975" algn="l"/>
              </a:tabLst>
            </a:pPr>
            <a:endPar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lvl="0" algn="just" fontAlgn="base">
              <a:spcBef>
                <a:spcPct val="0"/>
              </a:spcBef>
              <a:spcAft>
                <a:spcPct val="0"/>
              </a:spcAft>
              <a:buFont typeface="Wingdings" pitchFamily="2" charset="2"/>
              <a:buChar char="§"/>
              <a:tabLst>
                <a:tab pos="5260975" algn="l"/>
              </a:tabLst>
            </a:pPr>
            <a:r>
              <a:rPr kumimoji="0" lang="es-MX" sz="16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100 Telecentros</a:t>
            </a:r>
            <a:r>
              <a:rPr lang="es-MX" sz="1600" dirty="0" smtClean="0">
                <a:latin typeface="Courier New" pitchFamily="49" charset="0"/>
                <a:ea typeface="Calibri" pitchFamily="34" charset="0"/>
                <a:cs typeface="Courier New" pitchFamily="49" charset="0"/>
              </a:rPr>
              <a:t> cuyo beneficiario es: </a:t>
            </a:r>
            <a:r>
              <a:rPr lang="es-NI" sz="1600" dirty="0" smtClean="0">
                <a:latin typeface="Courier New" pitchFamily="49" charset="0"/>
                <a:ea typeface="Calibri" pitchFamily="34" charset="0"/>
                <a:cs typeface="Courier New" pitchFamily="49" charset="0"/>
              </a:rPr>
              <a:t>El Instituto Nicaragüense de Tecnología Agropecuaria.</a:t>
            </a:r>
          </a:p>
          <a:p>
            <a:pPr lvl="0" algn="just" fontAlgn="base">
              <a:spcBef>
                <a:spcPct val="0"/>
              </a:spcBef>
              <a:spcAft>
                <a:spcPct val="0"/>
              </a:spcAft>
              <a:buFont typeface="Wingdings" pitchFamily="2" charset="2"/>
              <a:buChar char="§"/>
              <a:tabLst>
                <a:tab pos="5260975" algn="l"/>
              </a:tabLst>
            </a:pPr>
            <a:r>
              <a:rPr lang="es-NI" sz="1600" dirty="0" smtClean="0">
                <a:latin typeface="Courier New" pitchFamily="49" charset="0"/>
                <a:ea typeface="Calibri" pitchFamily="34" charset="0"/>
                <a:cs typeface="Courier New" pitchFamily="49" charset="0"/>
              </a:rPr>
              <a:t> Inversión: C$21,000,000.00 </a:t>
            </a:r>
          </a:p>
          <a:p>
            <a:pPr lvl="0" algn="just" fontAlgn="base">
              <a:spcBef>
                <a:spcPct val="0"/>
              </a:spcBef>
              <a:spcAft>
                <a:spcPct val="0"/>
              </a:spcAft>
              <a:buFont typeface="Wingdings" pitchFamily="2" charset="2"/>
              <a:buChar char="§"/>
              <a:tabLst>
                <a:tab pos="5260975" algn="l"/>
              </a:tabLst>
            </a:pPr>
            <a:r>
              <a:rPr lang="es-NI" sz="1600" dirty="0" smtClean="0">
                <a:latin typeface="Courier New" pitchFamily="49" charset="0"/>
                <a:ea typeface="Calibri" pitchFamily="34" charset="0"/>
                <a:cs typeface="Courier New" pitchFamily="49" charset="0"/>
              </a:rPr>
              <a:t> Objetivo: Promover el uso de las tecnologías de  la información y capacitar a nuestros  productores para mejorar la eficiencia y su productividad.</a:t>
            </a:r>
          </a:p>
          <a:p>
            <a:pPr lvl="0" algn="just" fontAlgn="base">
              <a:spcBef>
                <a:spcPct val="0"/>
              </a:spcBef>
              <a:spcAft>
                <a:spcPct val="0"/>
              </a:spcAft>
              <a:buFont typeface="Wingdings" pitchFamily="2" charset="2"/>
              <a:buChar char="§"/>
              <a:tabLst>
                <a:tab pos="5260975" algn="l"/>
              </a:tabLst>
            </a:pPr>
            <a:r>
              <a:rPr lang="es-NI" sz="1600" dirty="0" smtClean="0">
                <a:latin typeface="Courier New" pitchFamily="49" charset="0"/>
                <a:ea typeface="Calibri" pitchFamily="34" charset="0"/>
                <a:cs typeface="Courier New" pitchFamily="49" charset="0"/>
              </a:rPr>
              <a:t> Aproximado de beneficiarios: </a:t>
            </a:r>
            <a:r>
              <a:rPr lang="es-NI" sz="1600" b="1" u="sng" dirty="0" smtClean="0">
                <a:latin typeface="Courier New" pitchFamily="49" charset="0"/>
                <a:ea typeface="Calibri" pitchFamily="34" charset="0"/>
                <a:cs typeface="Courier New" pitchFamily="49" charset="0"/>
              </a:rPr>
              <a:t>4,500 productores</a:t>
            </a:r>
          </a:p>
          <a:p>
            <a:pPr lvl="0" algn="just" fontAlgn="base">
              <a:spcBef>
                <a:spcPct val="0"/>
              </a:spcBef>
              <a:spcAft>
                <a:spcPct val="0"/>
              </a:spcAft>
              <a:buFont typeface="Wingdings" pitchFamily="2" charset="2"/>
              <a:buChar char="§"/>
              <a:tabLst>
                <a:tab pos="5260975" algn="l"/>
              </a:tabLst>
            </a:pPr>
            <a:endParaRPr lang="es-NI" sz="1600" dirty="0" smtClean="0">
              <a:latin typeface="Courier New" pitchFamily="49" charset="0"/>
              <a:ea typeface="Calibri" pitchFamily="34" charset="0"/>
              <a:cs typeface="Courier New" pitchFamily="49" charset="0"/>
            </a:endParaRPr>
          </a:p>
          <a:p>
            <a:pPr lvl="0" algn="just" fontAlgn="base">
              <a:spcBef>
                <a:spcPct val="0"/>
              </a:spcBef>
              <a:spcAft>
                <a:spcPct val="0"/>
              </a:spcAft>
              <a:tabLst>
                <a:tab pos="5260975" algn="l"/>
              </a:tabLst>
            </a:pP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6805" name="Picture 5" descr="Image"/>
          <p:cNvPicPr>
            <a:picLocks noChangeAspect="1" noChangeArrowheads="1"/>
          </p:cNvPicPr>
          <p:nvPr/>
        </p:nvPicPr>
        <p:blipFill>
          <a:blip r:embed="rId4" cstate="print"/>
          <a:srcRect b="8096"/>
          <a:stretch>
            <a:fillRect/>
          </a:stretch>
        </p:blipFill>
        <p:spPr bwMode="auto">
          <a:xfrm>
            <a:off x="5359783" y="2464081"/>
            <a:ext cx="3226369" cy="1976283"/>
          </a:xfrm>
          <a:prstGeom prst="rect">
            <a:avLst/>
          </a:prstGeom>
          <a:ln>
            <a:noFill/>
          </a:ln>
          <a:effectLst>
            <a:outerShdw blurRad="292100" dist="139700" dir="2700000" algn="tl" rotWithShape="0">
              <a:srgbClr val="333333">
                <a:alpha val="65000"/>
              </a:srgbClr>
            </a:outerShdw>
          </a:effectLst>
        </p:spPr>
      </p:pic>
      <p:pic>
        <p:nvPicPr>
          <p:cNvPr id="76806" name="Picture 6" descr="C:\Users\Administrador\Downloads\WhatsApp Image 2020-08-01 at 3.42.12 PM.jpeg"/>
          <p:cNvPicPr>
            <a:picLocks noChangeAspect="1" noChangeArrowheads="1"/>
          </p:cNvPicPr>
          <p:nvPr/>
        </p:nvPicPr>
        <p:blipFill>
          <a:blip r:embed="rId5" cstate="print"/>
          <a:srcRect/>
          <a:stretch>
            <a:fillRect/>
          </a:stretch>
        </p:blipFill>
        <p:spPr bwMode="auto">
          <a:xfrm>
            <a:off x="6708059" y="4216195"/>
            <a:ext cx="2952134" cy="22141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a:extLst>
              <a:ext uri="{FF2B5EF4-FFF2-40B4-BE49-F238E27FC236}">
                <a16:creationId xmlns:a16="http://schemas.microsoft.com/office/drawing/2014/main" xmlns="" id="{0AC8BF1F-73E6-49B5-859B-9FAA56728080}"/>
              </a:ext>
            </a:extLst>
          </p:cNvPr>
          <p:cNvPicPr>
            <a:picLocks noChangeAspect="1"/>
          </p:cNvPicPr>
          <p:nvPr/>
        </p:nvPicPr>
        <p:blipFill>
          <a:blip r:embed="rId2" cstate="print"/>
          <a:stretch>
            <a:fillRect/>
          </a:stretch>
        </p:blipFill>
        <p:spPr>
          <a:xfrm>
            <a:off x="1369083" y="319986"/>
            <a:ext cx="7080124" cy="1019048"/>
          </a:xfrm>
          <a:prstGeom prst="rect">
            <a:avLst/>
          </a:prstGeom>
        </p:spPr>
      </p:pic>
      <p:sp>
        <p:nvSpPr>
          <p:cNvPr id="5" name="Rectángulo 4">
            <a:extLst>
              <a:ext uri="{FF2B5EF4-FFF2-40B4-BE49-F238E27FC236}">
                <a16:creationId xmlns:a16="http://schemas.microsoft.com/office/drawing/2014/main" xmlns="" id="{2C29B18D-1543-4C81-9236-91789971B19A}"/>
              </a:ext>
            </a:extLst>
          </p:cNvPr>
          <p:cNvSpPr/>
          <p:nvPr/>
        </p:nvSpPr>
        <p:spPr>
          <a:xfrm>
            <a:off x="662609" y="1339034"/>
            <a:ext cx="8825948" cy="707886"/>
          </a:xfrm>
          <a:prstGeom prst="rect">
            <a:avLst/>
          </a:prstGeom>
        </p:spPr>
        <p:txBody>
          <a:bodyPr wrap="square">
            <a:spAutoFit/>
          </a:bodyPr>
          <a:lstStyle/>
          <a:p>
            <a:pPr algn="ctr"/>
            <a:r>
              <a:rPr lang="es-NI" sz="2000" b="1" dirty="0">
                <a:latin typeface="Courier New" panose="02070309020205020404" pitchFamily="49" charset="0"/>
                <a:cs typeface="Courier New" panose="02070309020205020404" pitchFamily="49" charset="0"/>
              </a:rPr>
              <a:t>Cobertura de Sitios Beneficiados del Instituto Nicaragüense de Tecnología Agropecuaria Beneficiados.</a:t>
            </a:r>
          </a:p>
        </p:txBody>
      </p:sp>
      <p:pic>
        <p:nvPicPr>
          <p:cNvPr id="6" name="Imagen 5">
            <a:extLst>
              <a:ext uri="{FF2B5EF4-FFF2-40B4-BE49-F238E27FC236}">
                <a16:creationId xmlns:a16="http://schemas.microsoft.com/office/drawing/2014/main" xmlns="" id="{33A39847-57E4-4656-8A8D-50E3331AD410}"/>
              </a:ext>
            </a:extLst>
          </p:cNvPr>
          <p:cNvPicPr/>
          <p:nvPr/>
        </p:nvPicPr>
        <p:blipFill>
          <a:blip r:embed="rId3" cstate="print">
            <a:extLst>
              <a:ext uri="{28A0092B-C50C-407E-A947-70E740481C1C}">
                <a14:useLocalDpi xmlns:a14="http://schemas.microsoft.com/office/drawing/2010/main" val="0"/>
              </a:ext>
            </a:extLst>
          </a:blip>
          <a:srcRect r="23221"/>
          <a:stretch>
            <a:fillRect/>
          </a:stretch>
        </p:blipFill>
        <p:spPr bwMode="auto">
          <a:xfrm>
            <a:off x="2504661" y="2046920"/>
            <a:ext cx="5213944" cy="4491094"/>
          </a:xfrm>
          <a:prstGeom prst="rect">
            <a:avLst/>
          </a:prstGeom>
          <a:noFill/>
          <a:ln>
            <a:noFill/>
          </a:ln>
        </p:spPr>
      </p:pic>
      <p:pic>
        <p:nvPicPr>
          <p:cNvPr id="7" name="Picture 1" descr="Logo TELCOR (Clásico 3)"/>
          <p:cNvPicPr>
            <a:picLocks noChangeAspect="1" noChangeArrowheads="1"/>
          </p:cNvPicPr>
          <p:nvPr/>
        </p:nvPicPr>
        <p:blipFill>
          <a:blip r:embed="rId4" cstate="print"/>
          <a:srcRect/>
          <a:stretch>
            <a:fillRect/>
          </a:stretch>
        </p:blipFill>
        <p:spPr bwMode="auto">
          <a:xfrm>
            <a:off x="8694057" y="5965672"/>
            <a:ext cx="667657" cy="551696"/>
          </a:xfrm>
          <a:prstGeom prst="rect">
            <a:avLst/>
          </a:prstGeom>
          <a:noFill/>
          <a:ln w="9525">
            <a:noFill/>
            <a:miter lim="800000"/>
            <a:headEnd/>
            <a:tailEnd/>
          </a:ln>
        </p:spPr>
      </p:pic>
    </p:spTree>
    <p:extLst>
      <p:ext uri="{BB962C8B-B14F-4D97-AF65-F5344CB8AC3E}">
        <p14:creationId xmlns:p14="http://schemas.microsoft.com/office/powerpoint/2010/main" val="88715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6389" y="1386728"/>
            <a:ext cx="8961120" cy="646331"/>
          </a:xfrm>
          <a:prstGeom prst="rect">
            <a:avLst/>
          </a:prstGeom>
        </p:spPr>
        <p:txBody>
          <a:bodyPr wrap="square">
            <a:spAutoFit/>
          </a:bodyPr>
          <a:lstStyle/>
          <a:p>
            <a:pPr lvl="0" algn="ctr" fontAlgn="base">
              <a:spcBef>
                <a:spcPct val="0"/>
              </a:spcBef>
              <a:spcAft>
                <a:spcPct val="0"/>
              </a:spcAft>
            </a:pPr>
            <a:r>
              <a:rPr lang="es-NI" b="1" dirty="0" smtClean="0">
                <a:latin typeface="Courier New" pitchFamily="49" charset="0"/>
                <a:ea typeface="Calibri" pitchFamily="34" charset="0"/>
                <a:cs typeface="Courier New" pitchFamily="49" charset="0"/>
              </a:rPr>
              <a:t>POLÍTICAS PÚBLICAS DE TELECOMUNICACIONES EN  NICARAGUA Y COBERTURA NACIONAL</a:t>
            </a:r>
            <a:endParaRPr lang="es-NI" dirty="0">
              <a:latin typeface="Arial" pitchFamily="34" charset="0"/>
              <a:cs typeface="Arial" pitchFamily="34" charset="0"/>
            </a:endParaRPr>
          </a:p>
        </p:txBody>
      </p:sp>
      <p:pic>
        <p:nvPicPr>
          <p:cNvPr id="5" name="Imagen 1"/>
          <p:cNvPicPr>
            <a:picLocks noChangeAspect="1"/>
          </p:cNvPicPr>
          <p:nvPr/>
        </p:nvPicPr>
        <p:blipFill>
          <a:blip r:embed="rId3" cstate="print"/>
          <a:stretch>
            <a:fillRect/>
          </a:stretch>
        </p:blipFill>
        <p:spPr>
          <a:xfrm>
            <a:off x="1369083" y="319986"/>
            <a:ext cx="7080124" cy="1019048"/>
          </a:xfrm>
          <a:prstGeom prst="rect">
            <a:avLst/>
          </a:prstGeom>
        </p:spPr>
      </p:pic>
      <p:sp>
        <p:nvSpPr>
          <p:cNvPr id="6" name="Rectangle 1"/>
          <p:cNvSpPr>
            <a:spLocks noChangeArrowheads="1"/>
          </p:cNvSpPr>
          <p:nvPr/>
        </p:nvSpPr>
        <p:spPr bwMode="auto">
          <a:xfrm>
            <a:off x="300024" y="1972136"/>
            <a:ext cx="92124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NI" sz="1600"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Banda Ancha – Acceso – Empoderamiento</a:t>
            </a:r>
            <a:r>
              <a:rPr kumimoji="0" lang="es-NI" sz="1600" b="1" i="0" u="none" strike="noStrike" cap="none" normalizeH="0" dirty="0" smtClean="0">
                <a:ln>
                  <a:noFill/>
                </a:ln>
                <a:solidFill>
                  <a:schemeClr val="tx1"/>
                </a:solidFill>
                <a:effectLst/>
                <a:latin typeface="Courier New" pitchFamily="49" charset="0"/>
                <a:ea typeface="Calibri" pitchFamily="34" charset="0"/>
                <a:cs typeface="Courier New" pitchFamily="49" charset="0"/>
              </a:rPr>
              <a:t>  Tecnologías de la Información y Comunicación</a:t>
            </a:r>
            <a:endParaRPr kumimoji="0" lang="es-NI"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54689" y="2254350"/>
            <a:ext cx="6073407"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DESARROLLO DE APLICACIÓN TECNOLOGICA – Instituto Tecnológico de Agricultura.</a:t>
            </a:r>
          </a:p>
          <a:p>
            <a:pPr marL="0" marR="0" lvl="0" indent="0" algn="just" defTabSz="914400" rtl="0" eaLnBrk="1" fontAlgn="base" latinLnBrk="0" hangingPunct="1">
              <a:lnSpc>
                <a:spcPct val="100000"/>
              </a:lnSpc>
              <a:spcBef>
                <a:spcPct val="0"/>
              </a:spcBef>
              <a:spcAft>
                <a:spcPct val="0"/>
              </a:spcAft>
              <a:buClrTx/>
              <a:buSzTx/>
              <a:buFontTx/>
              <a:buNone/>
              <a:tabLst/>
            </a:pPr>
            <a:endParaRPr lang="es-NI" sz="1600" b="1" dirty="0" smtClean="0">
              <a:latin typeface="Courier New" pitchFamily="49"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NI" sz="1600" b="1" dirty="0" smtClean="0">
                <a:latin typeface="Courier New" pitchFamily="49" charset="0"/>
                <a:cs typeface="Courier New" pitchFamily="49" charset="0"/>
              </a:rPr>
              <a:t>OBJETIVO:</a:t>
            </a:r>
          </a:p>
          <a:p>
            <a:pPr marL="0" marR="0" lvl="0" indent="0" algn="just" defTabSz="914400" rtl="0" eaLnBrk="1" fontAlgn="base" latinLnBrk="0" hangingPunct="1">
              <a:lnSpc>
                <a:spcPct val="100000"/>
              </a:lnSpc>
              <a:spcBef>
                <a:spcPct val="0"/>
              </a:spcBef>
              <a:spcAft>
                <a:spcPct val="0"/>
              </a:spcAft>
              <a:buClrTx/>
              <a:buSzTx/>
              <a:buFontTx/>
              <a:buNone/>
              <a:tabLst/>
            </a:pPr>
            <a:endParaRPr lang="es-NI" sz="1600" b="1" dirty="0" smtClean="0">
              <a:latin typeface="Courier New" pitchFamily="49" charset="0"/>
              <a:cs typeface="Courier New" pitchFamily="49" charset="0"/>
            </a:endParaRPr>
          </a:p>
          <a:p>
            <a:pPr lvl="0" algn="just" fontAlgn="base">
              <a:spcBef>
                <a:spcPct val="0"/>
              </a:spcBef>
              <a:spcAft>
                <a:spcPct val="0"/>
              </a:spcAft>
            </a:pPr>
            <a:r>
              <a:rPr lang="es-NI" sz="1600" dirty="0" smtClean="0">
                <a:latin typeface="Courier New" pitchFamily="49" charset="0"/>
                <a:cs typeface="Courier New" pitchFamily="49" charset="0"/>
              </a:rPr>
              <a:t>Promover el uso de la tecnología de la información y la conectividad a través de una aplicación tecnológica que mejore la productividad y eficiencia de nuestros agricultores.</a:t>
            </a:r>
          </a:p>
          <a:p>
            <a:pPr lvl="0" algn="just" fontAlgn="base">
              <a:spcBef>
                <a:spcPct val="0"/>
              </a:spcBef>
              <a:spcAft>
                <a:spcPct val="0"/>
              </a:spcAft>
            </a:pPr>
            <a:endParaRPr lang="es-NI" sz="1600" dirty="0" smtClean="0">
              <a:latin typeface="Courier New" pitchFamily="49" charset="0"/>
              <a:cs typeface="Courier New" pitchFamily="49" charset="0"/>
            </a:endParaRPr>
          </a:p>
          <a:p>
            <a:pPr lvl="0" algn="just" fontAlgn="base">
              <a:spcBef>
                <a:spcPct val="0"/>
              </a:spcBef>
              <a:spcAft>
                <a:spcPct val="0"/>
              </a:spcAft>
            </a:pPr>
            <a:r>
              <a:rPr lang="es-NI" sz="1600" dirty="0" smtClean="0">
                <a:latin typeface="Courier New" pitchFamily="49" charset="0"/>
                <a:cs typeface="Courier New" pitchFamily="49" charset="0"/>
              </a:rPr>
              <a:t>Inversión: C$10,250,00.00 córdobas.</a:t>
            </a:r>
          </a:p>
          <a:p>
            <a:pPr lvl="0" algn="just" fontAlgn="base">
              <a:spcBef>
                <a:spcPct val="0"/>
              </a:spcBef>
              <a:spcAft>
                <a:spcPct val="0"/>
              </a:spcAft>
            </a:pPr>
            <a:endParaRPr lang="es-NI" sz="1600" dirty="0" smtClean="0">
              <a:latin typeface="Courier New" pitchFamily="49" charset="0"/>
              <a:cs typeface="Courier New" pitchFamily="49" charset="0"/>
            </a:endParaRPr>
          </a:p>
          <a:p>
            <a:pPr lvl="0" algn="just" fontAlgn="base">
              <a:spcBef>
                <a:spcPct val="0"/>
              </a:spcBef>
              <a:spcAft>
                <a:spcPct val="0"/>
              </a:spcAft>
            </a:pPr>
            <a:r>
              <a:rPr lang="es-NI" sz="1600" dirty="0" smtClean="0">
                <a:latin typeface="Courier New" pitchFamily="49" charset="0"/>
                <a:cs typeface="Courier New" pitchFamily="49" charset="0"/>
              </a:rPr>
              <a:t>Beneficiarios: 4,500 productores.</a:t>
            </a:r>
          </a:p>
        </p:txBody>
      </p:sp>
      <p:pic>
        <p:nvPicPr>
          <p:cNvPr id="11" name="Picture 1" descr="Logo TELCOR (Clásico 3)"/>
          <p:cNvPicPr>
            <a:picLocks noChangeAspect="1" noChangeArrowheads="1"/>
          </p:cNvPicPr>
          <p:nvPr/>
        </p:nvPicPr>
        <p:blipFill>
          <a:blip r:embed="rId4" cstate="print"/>
          <a:srcRect/>
          <a:stretch>
            <a:fillRect/>
          </a:stretch>
        </p:blipFill>
        <p:spPr bwMode="auto">
          <a:xfrm>
            <a:off x="218797" y="5952024"/>
            <a:ext cx="667657" cy="551696"/>
          </a:xfrm>
          <a:prstGeom prst="rect">
            <a:avLst/>
          </a:prstGeom>
          <a:noFill/>
          <a:ln w="9525">
            <a:noFill/>
            <a:miter lim="800000"/>
            <a:headEnd/>
            <a:tailEnd/>
          </a:ln>
        </p:spPr>
      </p:pic>
      <p:pic>
        <p:nvPicPr>
          <p:cNvPr id="86017" name="Picture 1" descr="C:\Users\Administrador\Downloads\WhatsApp Image 2020-08-02 at 10.20.26 AM.jpeg"/>
          <p:cNvPicPr>
            <a:picLocks noChangeAspect="1" noChangeArrowheads="1"/>
          </p:cNvPicPr>
          <p:nvPr/>
        </p:nvPicPr>
        <p:blipFill>
          <a:blip r:embed="rId5" cstate="print"/>
          <a:srcRect/>
          <a:stretch>
            <a:fillRect/>
          </a:stretch>
        </p:blipFill>
        <p:spPr bwMode="auto">
          <a:xfrm>
            <a:off x="7105842" y="2512823"/>
            <a:ext cx="2229227" cy="37856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5645</TotalTime>
  <Words>2141</Words>
  <Application>Microsoft Office PowerPoint</Application>
  <PresentationFormat>A4 (210 x 297 mm)</PresentationFormat>
  <Paragraphs>323</Paragraphs>
  <Slides>22</Slides>
  <Notes>8</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Ernesto Ocon Sanchez</dc:creator>
  <cp:lastModifiedBy>Martha</cp:lastModifiedBy>
  <cp:revision>584</cp:revision>
  <cp:lastPrinted>2017-03-24T19:29:03Z</cp:lastPrinted>
  <dcterms:created xsi:type="dcterms:W3CDTF">2016-04-11T14:31:05Z</dcterms:created>
  <dcterms:modified xsi:type="dcterms:W3CDTF">2020-08-03T16:06:09Z</dcterms:modified>
</cp:coreProperties>
</file>